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303" r:id="rId4"/>
    <p:sldId id="278" r:id="rId5"/>
    <p:sldId id="271" r:id="rId6"/>
    <p:sldId id="304" r:id="rId7"/>
    <p:sldId id="279" r:id="rId8"/>
    <p:sldId id="307" r:id="rId9"/>
    <p:sldId id="305" r:id="rId10"/>
    <p:sldId id="306" r:id="rId11"/>
    <p:sldId id="264" r:id="rId12"/>
    <p:sldId id="299" r:id="rId13"/>
    <p:sldId id="309" r:id="rId14"/>
    <p:sldId id="311" r:id="rId15"/>
    <p:sldId id="310" r:id="rId16"/>
    <p:sldId id="312" r:id="rId17"/>
    <p:sldId id="313" r:id="rId18"/>
    <p:sldId id="315" r:id="rId19"/>
    <p:sldId id="308" r:id="rId20"/>
    <p:sldId id="314" r:id="rId21"/>
    <p:sldId id="259" r:id="rId22"/>
    <p:sldId id="300" r:id="rId23"/>
    <p:sldId id="316" r:id="rId24"/>
    <p:sldId id="317" r:id="rId25"/>
    <p:sldId id="262" r:id="rId26"/>
    <p:sldId id="301" r:id="rId27"/>
    <p:sldId id="318" r:id="rId28"/>
    <p:sldId id="324" r:id="rId29"/>
    <p:sldId id="325" r:id="rId30"/>
    <p:sldId id="283" r:id="rId31"/>
    <p:sldId id="290" r:id="rId32"/>
    <p:sldId id="291" r:id="rId33"/>
    <p:sldId id="292" r:id="rId34"/>
    <p:sldId id="293" r:id="rId35"/>
    <p:sldId id="294" r:id="rId36"/>
    <p:sldId id="295" r:id="rId37"/>
    <p:sldId id="319" r:id="rId38"/>
    <p:sldId id="320" r:id="rId39"/>
    <p:sldId id="321" r:id="rId40"/>
    <p:sldId id="322" r:id="rId41"/>
    <p:sldId id="323" r:id="rId42"/>
    <p:sldId id="328" r:id="rId43"/>
    <p:sldId id="327" r:id="rId44"/>
    <p:sldId id="32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EF4"/>
    <a:srgbClr val="CC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glow" dir="tl">
                <a:rot lat="0" lon="0" rev="4800000"/>
              </a:lightRig>
            </a:scene3d>
            <a:sp3d prstMaterial="matte">
              <a:bevelT w="127000" h="63500"/>
            </a:sp3d>
          </c:spPr>
          <c:dPt>
            <c:idx val="0"/>
            <c:bubble3D val="0"/>
            <c:spPr>
              <a:solidFill>
                <a:schemeClr val="accent1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glow" dir="tl">
                  <a:rot lat="0" lon="0" rev="4800000"/>
                </a:lightRig>
              </a:scene3d>
              <a:sp3d prstMaterial="matte">
                <a:bevelT w="127000" h="63500"/>
              </a:sp3d>
            </c:spPr>
          </c:dPt>
          <c:dPt>
            <c:idx val="1"/>
            <c:bubble3D val="0"/>
            <c:spPr>
              <a:solidFill>
                <a:schemeClr val="accent2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glow" dir="tl">
                  <a:rot lat="0" lon="0" rev="4800000"/>
                </a:lightRig>
              </a:scene3d>
              <a:sp3d prstMaterial="matte">
                <a:bevelT w="127000" h="63500"/>
              </a:sp3d>
            </c:spPr>
          </c:dPt>
          <c:dPt>
            <c:idx val="2"/>
            <c:bubble3D val="0"/>
            <c:spPr>
              <a:solidFill>
                <a:schemeClr val="accent3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glow" dir="tl">
                  <a:rot lat="0" lon="0" rev="4800000"/>
                </a:lightRig>
              </a:scene3d>
              <a:sp3d prstMaterial="matte">
                <a:bevelT w="127000" h="63500"/>
              </a:sp3d>
            </c:spPr>
          </c:dPt>
          <c:dPt>
            <c:idx val="3"/>
            <c:bubble3D val="0"/>
            <c:spPr>
              <a:solidFill>
                <a:schemeClr val="accent4">
                  <a:shade val="80000"/>
                  <a:satMod val="150000"/>
                </a:schemeClr>
              </a:solidFill>
              <a:ln>
                <a:noFill/>
              </a:ln>
              <a:effectLst>
                <a:outerShdw blurRad="44450" dist="13970" dir="5400000" algn="ctr" rotWithShape="0">
                  <a:srgbClr val="000000">
                    <a:alpha val="45000"/>
                  </a:srgbClr>
                </a:outerShdw>
              </a:effectLst>
              <a:scene3d>
                <a:camera prst="orthographicFront"/>
                <a:lightRig rig="glow" dir="tl">
                  <a:rot lat="0" lon="0" rev="4800000"/>
                </a:lightRig>
              </a:scene3d>
              <a:sp3d prstMaterial="matte">
                <a:bevelT w="127000" h="63500"/>
              </a:sp3d>
            </c:spPr>
          </c:dPt>
          <c:dLbls>
            <c:dLbl>
              <c:idx val="0"/>
              <c:layout>
                <c:manualLayout>
                  <c:x val="-0.20387139107611549"/>
                  <c:y val="-0.113718946941923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057833916593758"/>
                  <c:y val="-9.90554110060483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7900936862058908"/>
                  <c:y val="0.156485445518938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875546806649213E-2"/>
                  <c:y val="9.48861367530546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Высшее</c:v>
                </c:pt>
                <c:pt idx="1">
                  <c:v>Бакалавр</c:v>
                </c:pt>
                <c:pt idx="2">
                  <c:v>Средне-педаг.</c:v>
                </c:pt>
                <c:pt idx="3">
                  <c:v>Средне-спец.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</c:v>
                </c:pt>
                <c:pt idx="1">
                  <c:v>12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Интересная работа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Какие из аспектов работы для вас являются важными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Высокая з/п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Какие из аспектов работы для вас являются важными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Дружный коллектив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Какие из аспектов работы для вас являются важными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Благоприятные условия труда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Какие из аспектов работы для вас являются важными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84992"/>
        <c:axId val="217685384"/>
      </c:barChart>
      <c:catAx>
        <c:axId val="2176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685384"/>
        <c:crosses val="autoZero"/>
        <c:auto val="1"/>
        <c:lblAlgn val="ctr"/>
        <c:lblOffset val="100"/>
        <c:noMultiLvlLbl val="0"/>
      </c:catAx>
      <c:valAx>
        <c:axId val="2176853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68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>
                <a:solidFill>
                  <a:schemeClr val="tx1"/>
                </a:solidFill>
              </a:rPr>
              <a:t>Нравится ли вам работать в школе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Нравится ли вам работать в школе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1.2164810765592341E-2"/>
                  <c:y val="0.1435166232124377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Нравится</c:v>
                </c:pt>
                <c:pt idx="1">
                  <c:v>Не нравится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3200" dirty="0">
                <a:solidFill>
                  <a:schemeClr val="tx1"/>
                </a:solidFill>
              </a:rPr>
              <a:t>Чаще всего, с каким настроением Вы идете на работу?</a:t>
            </a:r>
          </a:p>
        </c:rich>
      </c:tx>
      <c:layout>
        <c:manualLayout>
          <c:xMode val="edge"/>
          <c:yMode val="edge"/>
          <c:x val="0.13866989354351811"/>
          <c:y val="9.89789425806787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Хорошее</c:v>
                </c:pt>
                <c:pt idx="1">
                  <c:v>Доброжелательное</c:v>
                </c:pt>
                <c:pt idx="2">
                  <c:v>Удовлетворительное</c:v>
                </c:pt>
                <c:pt idx="3">
                  <c:v>Плохое</c:v>
                </c:pt>
                <c:pt idx="4">
                  <c:v>Безразличное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</c:v>
                </c:pt>
                <c:pt idx="1">
                  <c:v>19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3258512"/>
        <c:axId val="213258904"/>
      </c:barChart>
      <c:catAx>
        <c:axId val="21325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258904"/>
        <c:crosses val="autoZero"/>
        <c:auto val="1"/>
        <c:lblAlgn val="ctr"/>
        <c:lblOffset val="100"/>
        <c:noMultiLvlLbl val="0"/>
      </c:catAx>
      <c:valAx>
        <c:axId val="2132589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25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3200" b="0" i="0" u="none" strike="noStrike" cap="none" normalizeH="0" baseline="0" dirty="0" smtClean="0">
                <a:solidFill>
                  <a:schemeClr val="tx1"/>
                </a:solidFill>
                <a:effectLst/>
              </a:rPr>
              <a:t>Оцените уровень Вашей подготовленности по пятибалльной системе</a:t>
            </a:r>
            <a:endParaRPr lang="ru-RU" sz="32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60</c:v>
                </c:pt>
                <c:pt idx="4">
                  <c:v>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632424"/>
        <c:axId val="214883944"/>
      </c:barChart>
      <c:catAx>
        <c:axId val="212632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83944"/>
        <c:crosses val="autoZero"/>
        <c:auto val="1"/>
        <c:lblAlgn val="ctr"/>
        <c:lblOffset val="100"/>
        <c:noMultiLvlLbl val="0"/>
      </c:catAx>
      <c:valAx>
        <c:axId val="2148839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63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800" b="0" i="0" u="none" strike="noStrike" cap="none" normalizeH="0" baseline="0" dirty="0" smtClean="0">
                <a:solidFill>
                  <a:schemeClr val="tx1"/>
                </a:solidFill>
                <a:effectLst/>
              </a:rPr>
              <a:t>С какими трудностями Вы встретились в первый год своей работы?</a:t>
            </a:r>
            <a:endParaRPr lang="ru-RU" sz="2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Орг. и пров. учебных занятий </c:v>
                </c:pt>
                <c:pt idx="1">
                  <c:v>Несправляемость с дисцип. в классе</c:v>
                </c:pt>
                <c:pt idx="2">
                  <c:v>Отнош. с коллегами</c:v>
                </c:pt>
                <c:pt idx="3">
                  <c:v>Отнош. с родителями</c:v>
                </c:pt>
                <c:pt idx="4">
                  <c:v>Провед. классных мероприятий</c:v>
                </c:pt>
                <c:pt idx="5">
                  <c:v>Провед. род. собраний </c:v>
                </c:pt>
                <c:pt idx="6">
                  <c:v>Организ. процесса самообраз.</c:v>
                </c:pt>
                <c:pt idx="7">
                  <c:v>Другие трудности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9</c:v>
                </c:pt>
                <c:pt idx="2">
                  <c:v>5</c:v>
                </c:pt>
                <c:pt idx="3">
                  <c:v>11</c:v>
                </c:pt>
                <c:pt idx="4">
                  <c:v>7</c:v>
                </c:pt>
                <c:pt idx="5">
                  <c:v>25</c:v>
                </c:pt>
                <c:pt idx="6">
                  <c:v>30</c:v>
                </c:pt>
                <c:pt idx="7">
                  <c:v>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14884728"/>
        <c:axId val="214885120"/>
      </c:barChart>
      <c:catAx>
        <c:axId val="214884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85120"/>
        <c:crosses val="autoZero"/>
        <c:auto val="1"/>
        <c:lblAlgn val="ctr"/>
        <c:lblOffset val="100"/>
        <c:noMultiLvlLbl val="0"/>
      </c:catAx>
      <c:valAx>
        <c:axId val="2148851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84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800" b="0" i="0" u="none" strike="noStrike" cap="none" normalizeH="0" baseline="0" dirty="0" smtClean="0">
                <a:solidFill>
                  <a:schemeClr val="tx1"/>
                </a:solidFill>
                <a:effectLst/>
              </a:rPr>
              <a:t>Какие условия созданы администрацией, чтобы Вы чувствовали себя комфортно:</a:t>
            </a:r>
            <a:endParaRPr lang="ru-RU" sz="2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7"/>
                <c:pt idx="0">
                  <c:v>Доброжелательная атмосфера в коллективе</c:v>
                </c:pt>
                <c:pt idx="1">
                  <c:v>Чёткое определение полномочий, должн. обяз.</c:v>
                </c:pt>
                <c:pt idx="2">
                  <c:v>Гибкий режим работы</c:v>
                </c:pt>
                <c:pt idx="3">
                  <c:v>Помощь коллег </c:v>
                </c:pt>
                <c:pt idx="4">
                  <c:v>Удобное время работы метод. кабинета</c:v>
                </c:pt>
                <c:pt idx="5">
                  <c:v>Своевременное методическое информирование</c:v>
                </c:pt>
                <c:pt idx="6">
                  <c:v>Выделена рабочая зона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30</c:v>
                </c:pt>
                <c:pt idx="1">
                  <c:v>9</c:v>
                </c:pt>
                <c:pt idx="2">
                  <c:v>1</c:v>
                </c:pt>
                <c:pt idx="3">
                  <c:v>25</c:v>
                </c:pt>
                <c:pt idx="4">
                  <c:v>10</c:v>
                </c:pt>
                <c:pt idx="5">
                  <c:v>20</c:v>
                </c:pt>
                <c:pt idx="6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13256944"/>
        <c:axId val="213256552"/>
      </c:barChart>
      <c:catAx>
        <c:axId val="2132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256552"/>
        <c:crosses val="autoZero"/>
        <c:auto val="1"/>
        <c:lblAlgn val="l"/>
        <c:lblOffset val="100"/>
        <c:noMultiLvlLbl val="0"/>
      </c:catAx>
      <c:valAx>
        <c:axId val="2132565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2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800" b="0" i="0" u="none" strike="noStrike" cap="none" normalizeH="0" baseline="0" dirty="0" smtClean="0">
                <a:solidFill>
                  <a:schemeClr val="tx1"/>
                </a:solidFill>
                <a:effectLst/>
              </a:rPr>
              <a:t>Как складываются Ваши отношения с коллективом?</a:t>
            </a:r>
            <a:endParaRPr lang="ru-RU" sz="2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Не нуждаетесь в помощи администрации</c:v>
                </c:pt>
                <c:pt idx="1">
                  <c:v>Оказывают практическую помощь</c:v>
                </c:pt>
                <c:pt idx="2">
                  <c:v>Оказывают моральную поддержку</c:v>
                </c:pt>
                <c:pt idx="3">
                  <c:v>Приняли доброжелательно</c:v>
                </c:pt>
                <c:pt idx="4">
                  <c:v>Настроены не дружелюбно</c:v>
                </c:pt>
                <c:pt idx="5">
                  <c:v>Игнорируют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0</c:v>
                </c:pt>
                <c:pt idx="1">
                  <c:v>15</c:v>
                </c:pt>
                <c:pt idx="2">
                  <c:v>20</c:v>
                </c:pt>
                <c:pt idx="3">
                  <c:v>55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14885904"/>
        <c:axId val="214886296"/>
      </c:barChart>
      <c:catAx>
        <c:axId val="21488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86296"/>
        <c:crosses val="autoZero"/>
        <c:auto val="1"/>
        <c:lblAlgn val="ctr"/>
        <c:lblOffset val="100"/>
        <c:noMultiLvlLbl val="0"/>
      </c:catAx>
      <c:valAx>
        <c:axId val="2148862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8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Удовлетворены ли вы своей работой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Удовлетворены ли вы своей работой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4887080"/>
        <c:axId val="214887472"/>
      </c:barChart>
      <c:catAx>
        <c:axId val="21488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87472"/>
        <c:crosses val="autoZero"/>
        <c:auto val="1"/>
        <c:lblAlgn val="ctr"/>
        <c:lblOffset val="100"/>
        <c:noMultiLvlLbl val="0"/>
      </c:catAx>
      <c:valAx>
        <c:axId val="2148874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88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Грамота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Какие формы стимулирования вы считаете лучшими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Занесение благодарности в трудовую книжку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Какие формы стимулирования вы считаете лучшими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Вынесении на доску почёта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Какие формы стимулирования вы считаете лучшими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83816"/>
        <c:axId val="217684208"/>
      </c:barChart>
      <c:catAx>
        <c:axId val="217683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684208"/>
        <c:crosses val="autoZero"/>
        <c:auto val="1"/>
        <c:lblAlgn val="ctr"/>
        <c:lblOffset val="100"/>
        <c:noMultiLvlLbl val="0"/>
      </c:catAx>
      <c:valAx>
        <c:axId val="2176842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7683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CEAB9-DD60-4DA5-A3CE-80C7FBE45634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F32C3A-E8E7-4875-ACBD-9A65D6EF4572}">
      <dgm:prSet phldrT="[Текст]"/>
      <dgm:spPr/>
      <dgm:t>
        <a:bodyPr/>
        <a:lstStyle/>
        <a:p>
          <a:r>
            <a:rPr lang="ky-KG" dirty="0" smtClean="0"/>
            <a:t>Подбор и расстановка кадров</a:t>
          </a:r>
          <a:endParaRPr lang="ru-RU" dirty="0"/>
        </a:p>
      </dgm:t>
    </dgm:pt>
    <dgm:pt modelId="{69138E33-E3BD-47A8-B135-A1CE5B984EF7}" type="parTrans" cxnId="{87CA1F9C-59D8-4111-AFD8-B4ED98F631A4}">
      <dgm:prSet/>
      <dgm:spPr/>
      <dgm:t>
        <a:bodyPr/>
        <a:lstStyle/>
        <a:p>
          <a:endParaRPr lang="ru-RU"/>
        </a:p>
      </dgm:t>
    </dgm:pt>
    <dgm:pt modelId="{523493AA-E91F-459E-BFC7-8D32F79EEFCF}" type="sibTrans" cxnId="{87CA1F9C-59D8-4111-AFD8-B4ED98F631A4}">
      <dgm:prSet/>
      <dgm:spPr/>
      <dgm:t>
        <a:bodyPr/>
        <a:lstStyle/>
        <a:p>
          <a:endParaRPr lang="ru-RU"/>
        </a:p>
      </dgm:t>
    </dgm:pt>
    <dgm:pt modelId="{64A9AAB5-C4FE-48DB-A532-9FA2C7604CF4}">
      <dgm:prSet phldrT="[Текст]"/>
      <dgm:spPr/>
      <dgm:t>
        <a:bodyPr/>
        <a:lstStyle/>
        <a:p>
          <a:r>
            <a:rPr lang="ky-KG" dirty="0" smtClean="0"/>
            <a:t>Система обучения педагогов</a:t>
          </a:r>
          <a:endParaRPr lang="ru-RU" dirty="0"/>
        </a:p>
      </dgm:t>
    </dgm:pt>
    <dgm:pt modelId="{2CBEFFAD-6A81-469B-A8B3-BAF47A12C45E}" type="parTrans" cxnId="{5DC4D837-5D72-4A0C-BCCE-A5A415730B58}">
      <dgm:prSet/>
      <dgm:spPr/>
      <dgm:t>
        <a:bodyPr/>
        <a:lstStyle/>
        <a:p>
          <a:endParaRPr lang="ru-RU"/>
        </a:p>
      </dgm:t>
    </dgm:pt>
    <dgm:pt modelId="{FA96DE40-6E16-4A62-853E-B2148C0A91BF}" type="sibTrans" cxnId="{5DC4D837-5D72-4A0C-BCCE-A5A415730B58}">
      <dgm:prSet/>
      <dgm:spPr/>
      <dgm:t>
        <a:bodyPr/>
        <a:lstStyle/>
        <a:p>
          <a:endParaRPr lang="ru-RU"/>
        </a:p>
      </dgm:t>
    </dgm:pt>
    <dgm:pt modelId="{3F8A47BF-650D-4728-8C64-7698963A5A5E}">
      <dgm:prSet phldrT="[Текст]"/>
      <dgm:spPr/>
      <dgm:t>
        <a:bodyPr/>
        <a:lstStyle/>
        <a:p>
          <a:r>
            <a:rPr lang="ky-KG" dirty="0" smtClean="0"/>
            <a:t>Информационная поддержка педагогов</a:t>
          </a:r>
          <a:endParaRPr lang="ru-RU" dirty="0"/>
        </a:p>
      </dgm:t>
    </dgm:pt>
    <dgm:pt modelId="{FB6A5B18-9E82-4413-8D79-72BA96C984E2}" type="parTrans" cxnId="{37813A05-0173-4DC8-B72F-3CFE88CEF019}">
      <dgm:prSet/>
      <dgm:spPr/>
      <dgm:t>
        <a:bodyPr/>
        <a:lstStyle/>
        <a:p>
          <a:endParaRPr lang="ru-RU"/>
        </a:p>
      </dgm:t>
    </dgm:pt>
    <dgm:pt modelId="{A953CD60-741B-484C-B9BA-3A1E1C45828B}" type="sibTrans" cxnId="{37813A05-0173-4DC8-B72F-3CFE88CEF019}">
      <dgm:prSet/>
      <dgm:spPr/>
      <dgm:t>
        <a:bodyPr/>
        <a:lstStyle/>
        <a:p>
          <a:endParaRPr lang="ru-RU"/>
        </a:p>
      </dgm:t>
    </dgm:pt>
    <dgm:pt modelId="{1F38D040-F238-4FB4-8BE8-A0F53A652B81}">
      <dgm:prSet/>
      <dgm:spPr/>
      <dgm:t>
        <a:bodyPr/>
        <a:lstStyle/>
        <a:p>
          <a:r>
            <a:rPr lang="ky-KG" dirty="0" smtClean="0"/>
            <a:t>Система стимулирования педагогов</a:t>
          </a:r>
          <a:endParaRPr lang="ru-RU" dirty="0"/>
        </a:p>
      </dgm:t>
    </dgm:pt>
    <dgm:pt modelId="{A76FCF7B-F132-4AC9-B086-F650B1CABD14}" type="parTrans" cxnId="{5C84A985-4C85-4034-86DF-69650661A94C}">
      <dgm:prSet/>
      <dgm:spPr/>
      <dgm:t>
        <a:bodyPr/>
        <a:lstStyle/>
        <a:p>
          <a:endParaRPr lang="ru-RU"/>
        </a:p>
      </dgm:t>
    </dgm:pt>
    <dgm:pt modelId="{1CCD6647-48F3-4B9F-AF39-B485883C6868}" type="sibTrans" cxnId="{5C84A985-4C85-4034-86DF-69650661A94C}">
      <dgm:prSet/>
      <dgm:spPr/>
      <dgm:t>
        <a:bodyPr/>
        <a:lstStyle/>
        <a:p>
          <a:endParaRPr lang="ru-RU"/>
        </a:p>
      </dgm:t>
    </dgm:pt>
    <dgm:pt modelId="{A1407F31-C174-4A7B-9B3E-3A09D1F30D4B}">
      <dgm:prSet/>
      <dgm:spPr/>
      <dgm:t>
        <a:bodyPr/>
        <a:lstStyle/>
        <a:p>
          <a:r>
            <a:rPr lang="ky-KG" dirty="0" smtClean="0"/>
            <a:t>Условия и формы вовлечения педагогов в управлении школой</a:t>
          </a:r>
          <a:endParaRPr lang="ru-RU" dirty="0"/>
        </a:p>
      </dgm:t>
    </dgm:pt>
    <dgm:pt modelId="{1889F873-AF8D-4B3E-852E-5C5C1B39514D}" type="parTrans" cxnId="{0E28D8BC-1CAE-4D6F-B908-6DC67566EA25}">
      <dgm:prSet/>
      <dgm:spPr/>
      <dgm:t>
        <a:bodyPr/>
        <a:lstStyle/>
        <a:p>
          <a:endParaRPr lang="ru-RU"/>
        </a:p>
      </dgm:t>
    </dgm:pt>
    <dgm:pt modelId="{0BEA3E2E-68AD-4C57-9058-3F08F1E4DA2B}" type="sibTrans" cxnId="{0E28D8BC-1CAE-4D6F-B908-6DC67566EA25}">
      <dgm:prSet/>
      <dgm:spPr/>
      <dgm:t>
        <a:bodyPr/>
        <a:lstStyle/>
        <a:p>
          <a:endParaRPr lang="ru-RU"/>
        </a:p>
      </dgm:t>
    </dgm:pt>
    <dgm:pt modelId="{77678BE2-B972-4484-AB1B-1BB574B10C90}" type="pres">
      <dgm:prSet presAssocID="{DE2CEAB9-DD60-4DA5-A3CE-80C7FBE456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E6141-1DC6-4040-A701-7D4CA3E1DF04}" type="pres">
      <dgm:prSet presAssocID="{DE2CEAB9-DD60-4DA5-A3CE-80C7FBE45634}" presName="dummyMaxCanvas" presStyleCnt="0">
        <dgm:presLayoutVars/>
      </dgm:prSet>
      <dgm:spPr/>
    </dgm:pt>
    <dgm:pt modelId="{DB912509-AE60-4B69-A512-F65ECB51C4E1}" type="pres">
      <dgm:prSet presAssocID="{DE2CEAB9-DD60-4DA5-A3CE-80C7FBE4563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EADB1-15C3-4FFF-B29C-AEA1BC74107E}" type="pres">
      <dgm:prSet presAssocID="{DE2CEAB9-DD60-4DA5-A3CE-80C7FBE4563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9D679-4B3A-4CE7-BFA7-FBBE15382F09}" type="pres">
      <dgm:prSet presAssocID="{DE2CEAB9-DD60-4DA5-A3CE-80C7FBE4563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71D03-12D2-4777-9B74-65A8B61410BA}" type="pres">
      <dgm:prSet presAssocID="{DE2CEAB9-DD60-4DA5-A3CE-80C7FBE45634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16B7B-C520-4037-94EE-461A14AC7D63}" type="pres">
      <dgm:prSet presAssocID="{DE2CEAB9-DD60-4DA5-A3CE-80C7FBE45634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6A5BF-442B-469C-8FDE-3E367799E0D1}" type="pres">
      <dgm:prSet presAssocID="{DE2CEAB9-DD60-4DA5-A3CE-80C7FBE45634}" presName="FiveConn_1-2" presStyleLbl="fgAccFollowNode1" presStyleIdx="0" presStyleCnt="4" custLinFactNeighborX="218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1F5F0-0805-46C5-B316-D05B36395F5E}" type="pres">
      <dgm:prSet presAssocID="{DE2CEAB9-DD60-4DA5-A3CE-80C7FBE4563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88B89-5ECD-4509-B905-A4805CAA3024}" type="pres">
      <dgm:prSet presAssocID="{DE2CEAB9-DD60-4DA5-A3CE-80C7FBE4563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38F41-A620-4847-B183-672A68BF4C17}" type="pres">
      <dgm:prSet presAssocID="{DE2CEAB9-DD60-4DA5-A3CE-80C7FBE4563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8E586-4317-42BF-A5D6-38DEAC5C4236}" type="pres">
      <dgm:prSet presAssocID="{DE2CEAB9-DD60-4DA5-A3CE-80C7FBE4563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2C207-8D3D-4EA2-904A-09B9D2179AE6}" type="pres">
      <dgm:prSet presAssocID="{DE2CEAB9-DD60-4DA5-A3CE-80C7FBE4563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83C47-FC3B-448D-B9C4-AD0D02744383}" type="pres">
      <dgm:prSet presAssocID="{DE2CEAB9-DD60-4DA5-A3CE-80C7FBE4563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5D625-108C-4F77-BCAB-81E362399C51}" type="pres">
      <dgm:prSet presAssocID="{DE2CEAB9-DD60-4DA5-A3CE-80C7FBE4563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33EC5-B300-4B67-8165-A5298CA29273}" type="pres">
      <dgm:prSet presAssocID="{DE2CEAB9-DD60-4DA5-A3CE-80C7FBE4563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5F41C8-9933-480A-B0E8-CF468F28BAE1}" type="presOf" srcId="{FA96DE40-6E16-4A62-853E-B2148C0A91BF}" destId="{6F91F5F0-0805-46C5-B316-D05B36395F5E}" srcOrd="0" destOrd="0" presId="urn:microsoft.com/office/officeart/2005/8/layout/vProcess5"/>
    <dgm:cxn modelId="{7D55FDB5-CFDD-41D8-8CB9-75F7E091A5FA}" type="presOf" srcId="{DE2CEAB9-DD60-4DA5-A3CE-80C7FBE45634}" destId="{77678BE2-B972-4484-AB1B-1BB574B10C90}" srcOrd="0" destOrd="0" presId="urn:microsoft.com/office/officeart/2005/8/layout/vProcess5"/>
    <dgm:cxn modelId="{5DC4D837-5D72-4A0C-BCCE-A5A415730B58}" srcId="{DE2CEAB9-DD60-4DA5-A3CE-80C7FBE45634}" destId="{64A9AAB5-C4FE-48DB-A532-9FA2C7604CF4}" srcOrd="1" destOrd="0" parTransId="{2CBEFFAD-6A81-469B-A8B3-BAF47A12C45E}" sibTransId="{FA96DE40-6E16-4A62-853E-B2148C0A91BF}"/>
    <dgm:cxn modelId="{37813A05-0173-4DC8-B72F-3CFE88CEF019}" srcId="{DE2CEAB9-DD60-4DA5-A3CE-80C7FBE45634}" destId="{3F8A47BF-650D-4728-8C64-7698963A5A5E}" srcOrd="2" destOrd="0" parTransId="{FB6A5B18-9E82-4413-8D79-72BA96C984E2}" sibTransId="{A953CD60-741B-484C-B9BA-3A1E1C45828B}"/>
    <dgm:cxn modelId="{DF2C16F4-4E1D-415F-97D2-155476F47E4F}" type="presOf" srcId="{1F38D040-F238-4FB4-8BE8-A0F53A652B81}" destId="{B3B71D03-12D2-4777-9B74-65A8B61410BA}" srcOrd="0" destOrd="0" presId="urn:microsoft.com/office/officeart/2005/8/layout/vProcess5"/>
    <dgm:cxn modelId="{7FF02460-5916-4E72-9D0B-03F1039FB2F0}" type="presOf" srcId="{3F8A47BF-650D-4728-8C64-7698963A5A5E}" destId="{D9D9D679-4B3A-4CE7-BFA7-FBBE15382F09}" srcOrd="0" destOrd="0" presId="urn:microsoft.com/office/officeart/2005/8/layout/vProcess5"/>
    <dgm:cxn modelId="{9B2AE0C8-BB34-4AC6-950A-A85D14A030BD}" type="presOf" srcId="{1CCD6647-48F3-4B9F-AF39-B485883C6868}" destId="{A3B38F41-A620-4847-B183-672A68BF4C17}" srcOrd="0" destOrd="0" presId="urn:microsoft.com/office/officeart/2005/8/layout/vProcess5"/>
    <dgm:cxn modelId="{5C84A985-4C85-4034-86DF-69650661A94C}" srcId="{DE2CEAB9-DD60-4DA5-A3CE-80C7FBE45634}" destId="{1F38D040-F238-4FB4-8BE8-A0F53A652B81}" srcOrd="3" destOrd="0" parTransId="{A76FCF7B-F132-4AC9-B086-F650B1CABD14}" sibTransId="{1CCD6647-48F3-4B9F-AF39-B485883C6868}"/>
    <dgm:cxn modelId="{0E28D8BC-1CAE-4D6F-B908-6DC67566EA25}" srcId="{DE2CEAB9-DD60-4DA5-A3CE-80C7FBE45634}" destId="{A1407F31-C174-4A7B-9B3E-3A09D1F30D4B}" srcOrd="4" destOrd="0" parTransId="{1889F873-AF8D-4B3E-852E-5C5C1B39514D}" sibTransId="{0BEA3E2E-68AD-4C57-9058-3F08F1E4DA2B}"/>
    <dgm:cxn modelId="{230ABED4-2A89-4D0B-8028-AC379F098B0A}" type="presOf" srcId="{C4F32C3A-E8E7-4875-ACBD-9A65D6EF4572}" destId="{12B8E586-4317-42BF-A5D6-38DEAC5C4236}" srcOrd="1" destOrd="0" presId="urn:microsoft.com/office/officeart/2005/8/layout/vProcess5"/>
    <dgm:cxn modelId="{97B66EA4-CEBD-4118-8130-D186312BC24F}" type="presOf" srcId="{64A9AAB5-C4FE-48DB-A532-9FA2C7604CF4}" destId="{D2FEADB1-15C3-4FFF-B29C-AEA1BC74107E}" srcOrd="0" destOrd="0" presId="urn:microsoft.com/office/officeart/2005/8/layout/vProcess5"/>
    <dgm:cxn modelId="{D437FA98-D5F2-4398-A504-DC59BD1641DC}" type="presOf" srcId="{3F8A47BF-650D-4728-8C64-7698963A5A5E}" destId="{D7583C47-FC3B-448D-B9C4-AD0D02744383}" srcOrd="1" destOrd="0" presId="urn:microsoft.com/office/officeart/2005/8/layout/vProcess5"/>
    <dgm:cxn modelId="{DAF9E547-AF0C-4A76-879A-4EBDC8916865}" type="presOf" srcId="{A953CD60-741B-484C-B9BA-3A1E1C45828B}" destId="{A5288B89-5ECD-4509-B905-A4805CAA3024}" srcOrd="0" destOrd="0" presId="urn:microsoft.com/office/officeart/2005/8/layout/vProcess5"/>
    <dgm:cxn modelId="{9164C594-5F9E-4114-9FF4-734AEF276EEC}" type="presOf" srcId="{523493AA-E91F-459E-BFC7-8D32F79EEFCF}" destId="{6DA6A5BF-442B-469C-8FDE-3E367799E0D1}" srcOrd="0" destOrd="0" presId="urn:microsoft.com/office/officeart/2005/8/layout/vProcess5"/>
    <dgm:cxn modelId="{0260ECD9-7636-4357-8EAC-BA2BDE40F93A}" type="presOf" srcId="{A1407F31-C174-4A7B-9B3E-3A09D1F30D4B}" destId="{2AC16B7B-C520-4037-94EE-461A14AC7D63}" srcOrd="0" destOrd="0" presId="urn:microsoft.com/office/officeart/2005/8/layout/vProcess5"/>
    <dgm:cxn modelId="{A3DDB5D2-33A5-48A6-9136-375871A14D62}" type="presOf" srcId="{C4F32C3A-E8E7-4875-ACBD-9A65D6EF4572}" destId="{DB912509-AE60-4B69-A512-F65ECB51C4E1}" srcOrd="0" destOrd="0" presId="urn:microsoft.com/office/officeart/2005/8/layout/vProcess5"/>
    <dgm:cxn modelId="{19151ECF-2BCD-4D2D-ACB6-36339D938F3C}" type="presOf" srcId="{64A9AAB5-C4FE-48DB-A532-9FA2C7604CF4}" destId="{A742C207-8D3D-4EA2-904A-09B9D2179AE6}" srcOrd="1" destOrd="0" presId="urn:microsoft.com/office/officeart/2005/8/layout/vProcess5"/>
    <dgm:cxn modelId="{0139F5AE-6A5E-4C12-ACF2-ECD04EC218FE}" type="presOf" srcId="{A1407F31-C174-4A7B-9B3E-3A09D1F30D4B}" destId="{31033EC5-B300-4B67-8165-A5298CA29273}" srcOrd="1" destOrd="0" presId="urn:microsoft.com/office/officeart/2005/8/layout/vProcess5"/>
    <dgm:cxn modelId="{87CA1F9C-59D8-4111-AFD8-B4ED98F631A4}" srcId="{DE2CEAB9-DD60-4DA5-A3CE-80C7FBE45634}" destId="{C4F32C3A-E8E7-4875-ACBD-9A65D6EF4572}" srcOrd="0" destOrd="0" parTransId="{69138E33-E3BD-47A8-B135-A1CE5B984EF7}" sibTransId="{523493AA-E91F-459E-BFC7-8D32F79EEFCF}"/>
    <dgm:cxn modelId="{1BEA4B1F-D0D9-472B-9082-7A88B63373BA}" type="presOf" srcId="{1F38D040-F238-4FB4-8BE8-A0F53A652B81}" destId="{CCD5D625-108C-4F77-BCAB-81E362399C51}" srcOrd="1" destOrd="0" presId="urn:microsoft.com/office/officeart/2005/8/layout/vProcess5"/>
    <dgm:cxn modelId="{775607A0-2F8F-4267-87C1-3EB2121819AC}" type="presParOf" srcId="{77678BE2-B972-4484-AB1B-1BB574B10C90}" destId="{8CAE6141-1DC6-4040-A701-7D4CA3E1DF04}" srcOrd="0" destOrd="0" presId="urn:microsoft.com/office/officeart/2005/8/layout/vProcess5"/>
    <dgm:cxn modelId="{AA85FFEA-B10E-4A5D-9928-092EC3B3E4D2}" type="presParOf" srcId="{77678BE2-B972-4484-AB1B-1BB574B10C90}" destId="{DB912509-AE60-4B69-A512-F65ECB51C4E1}" srcOrd="1" destOrd="0" presId="urn:microsoft.com/office/officeart/2005/8/layout/vProcess5"/>
    <dgm:cxn modelId="{C051E0B3-3ADE-4668-A2C6-1CD548541703}" type="presParOf" srcId="{77678BE2-B972-4484-AB1B-1BB574B10C90}" destId="{D2FEADB1-15C3-4FFF-B29C-AEA1BC74107E}" srcOrd="2" destOrd="0" presId="urn:microsoft.com/office/officeart/2005/8/layout/vProcess5"/>
    <dgm:cxn modelId="{5FE7DCC7-E4E2-499B-AA42-08CBBDD3AA43}" type="presParOf" srcId="{77678BE2-B972-4484-AB1B-1BB574B10C90}" destId="{D9D9D679-4B3A-4CE7-BFA7-FBBE15382F09}" srcOrd="3" destOrd="0" presId="urn:microsoft.com/office/officeart/2005/8/layout/vProcess5"/>
    <dgm:cxn modelId="{29ED1D6B-CB0F-4182-8997-BAFC1DECDB33}" type="presParOf" srcId="{77678BE2-B972-4484-AB1B-1BB574B10C90}" destId="{B3B71D03-12D2-4777-9B74-65A8B61410BA}" srcOrd="4" destOrd="0" presId="urn:microsoft.com/office/officeart/2005/8/layout/vProcess5"/>
    <dgm:cxn modelId="{C83BE56A-7501-4EBC-B950-7FE17855D01D}" type="presParOf" srcId="{77678BE2-B972-4484-AB1B-1BB574B10C90}" destId="{2AC16B7B-C520-4037-94EE-461A14AC7D63}" srcOrd="5" destOrd="0" presId="urn:microsoft.com/office/officeart/2005/8/layout/vProcess5"/>
    <dgm:cxn modelId="{70144CD3-5B9C-4414-83B3-C08E33D546B2}" type="presParOf" srcId="{77678BE2-B972-4484-AB1B-1BB574B10C90}" destId="{6DA6A5BF-442B-469C-8FDE-3E367799E0D1}" srcOrd="6" destOrd="0" presId="urn:microsoft.com/office/officeart/2005/8/layout/vProcess5"/>
    <dgm:cxn modelId="{962DF1C6-5BEA-45CB-863C-8F33DE515FA0}" type="presParOf" srcId="{77678BE2-B972-4484-AB1B-1BB574B10C90}" destId="{6F91F5F0-0805-46C5-B316-D05B36395F5E}" srcOrd="7" destOrd="0" presId="urn:microsoft.com/office/officeart/2005/8/layout/vProcess5"/>
    <dgm:cxn modelId="{877169C6-DA06-4E8C-90AC-033584676E44}" type="presParOf" srcId="{77678BE2-B972-4484-AB1B-1BB574B10C90}" destId="{A5288B89-5ECD-4509-B905-A4805CAA3024}" srcOrd="8" destOrd="0" presId="urn:microsoft.com/office/officeart/2005/8/layout/vProcess5"/>
    <dgm:cxn modelId="{6FAE5318-8567-46E3-AACD-7B40BDD59E83}" type="presParOf" srcId="{77678BE2-B972-4484-AB1B-1BB574B10C90}" destId="{A3B38F41-A620-4847-B183-672A68BF4C17}" srcOrd="9" destOrd="0" presId="urn:microsoft.com/office/officeart/2005/8/layout/vProcess5"/>
    <dgm:cxn modelId="{6F4E5B76-1F00-4F37-88B2-337189C301AA}" type="presParOf" srcId="{77678BE2-B972-4484-AB1B-1BB574B10C90}" destId="{12B8E586-4317-42BF-A5D6-38DEAC5C4236}" srcOrd="10" destOrd="0" presId="urn:microsoft.com/office/officeart/2005/8/layout/vProcess5"/>
    <dgm:cxn modelId="{C19F7F7F-3C91-42C5-9340-E080D4EBBA2C}" type="presParOf" srcId="{77678BE2-B972-4484-AB1B-1BB574B10C90}" destId="{A742C207-8D3D-4EA2-904A-09B9D2179AE6}" srcOrd="11" destOrd="0" presId="urn:microsoft.com/office/officeart/2005/8/layout/vProcess5"/>
    <dgm:cxn modelId="{815E3346-4AE1-480F-B929-2956885363E3}" type="presParOf" srcId="{77678BE2-B972-4484-AB1B-1BB574B10C90}" destId="{D7583C47-FC3B-448D-B9C4-AD0D02744383}" srcOrd="12" destOrd="0" presId="urn:microsoft.com/office/officeart/2005/8/layout/vProcess5"/>
    <dgm:cxn modelId="{CEAB0173-4134-41B1-A825-27962192C712}" type="presParOf" srcId="{77678BE2-B972-4484-AB1B-1BB574B10C90}" destId="{CCD5D625-108C-4F77-BCAB-81E362399C51}" srcOrd="13" destOrd="0" presId="urn:microsoft.com/office/officeart/2005/8/layout/vProcess5"/>
    <dgm:cxn modelId="{2034F61F-8E1D-4583-B227-8C83969D77E7}" type="presParOf" srcId="{77678BE2-B972-4484-AB1B-1BB574B10C90}" destId="{31033EC5-B300-4B67-8165-A5298CA2927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2CEAB9-DD60-4DA5-A3CE-80C7FBE45634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F32C3A-E8E7-4875-ACBD-9A65D6EF4572}">
      <dgm:prSet phldrT="[Текст]"/>
      <dgm:spPr/>
      <dgm:t>
        <a:bodyPr/>
        <a:lstStyle/>
        <a:p>
          <a:r>
            <a:rPr lang="ky-KG" dirty="0" smtClean="0"/>
            <a:t>Планирование</a:t>
          </a:r>
          <a:endParaRPr lang="ru-RU" dirty="0"/>
        </a:p>
      </dgm:t>
    </dgm:pt>
    <dgm:pt modelId="{69138E33-E3BD-47A8-B135-A1CE5B984EF7}" type="parTrans" cxnId="{87CA1F9C-59D8-4111-AFD8-B4ED98F631A4}">
      <dgm:prSet/>
      <dgm:spPr/>
      <dgm:t>
        <a:bodyPr/>
        <a:lstStyle/>
        <a:p>
          <a:endParaRPr lang="ru-RU"/>
        </a:p>
      </dgm:t>
    </dgm:pt>
    <dgm:pt modelId="{523493AA-E91F-459E-BFC7-8D32F79EEFCF}" type="sibTrans" cxnId="{87CA1F9C-59D8-4111-AFD8-B4ED98F631A4}">
      <dgm:prSet/>
      <dgm:spPr/>
      <dgm:t>
        <a:bodyPr/>
        <a:lstStyle/>
        <a:p>
          <a:endParaRPr lang="ru-RU"/>
        </a:p>
      </dgm:t>
    </dgm:pt>
    <dgm:pt modelId="{64A9AAB5-C4FE-48DB-A532-9FA2C7604CF4}">
      <dgm:prSet phldrT="[Текст]"/>
      <dgm:spPr/>
      <dgm:t>
        <a:bodyPr/>
        <a:lstStyle/>
        <a:p>
          <a:r>
            <a:rPr lang="ky-KG" dirty="0" smtClean="0"/>
            <a:t>Набор персонала</a:t>
          </a:r>
          <a:endParaRPr lang="ru-RU" dirty="0"/>
        </a:p>
      </dgm:t>
    </dgm:pt>
    <dgm:pt modelId="{2CBEFFAD-6A81-469B-A8B3-BAF47A12C45E}" type="parTrans" cxnId="{5DC4D837-5D72-4A0C-BCCE-A5A415730B58}">
      <dgm:prSet/>
      <dgm:spPr/>
      <dgm:t>
        <a:bodyPr/>
        <a:lstStyle/>
        <a:p>
          <a:endParaRPr lang="ru-RU"/>
        </a:p>
      </dgm:t>
    </dgm:pt>
    <dgm:pt modelId="{FA96DE40-6E16-4A62-853E-B2148C0A91BF}" type="sibTrans" cxnId="{5DC4D837-5D72-4A0C-BCCE-A5A415730B58}">
      <dgm:prSet/>
      <dgm:spPr/>
      <dgm:t>
        <a:bodyPr/>
        <a:lstStyle/>
        <a:p>
          <a:endParaRPr lang="ru-RU"/>
        </a:p>
      </dgm:t>
    </dgm:pt>
    <dgm:pt modelId="{3F8A47BF-650D-4728-8C64-7698963A5A5E}">
      <dgm:prSet phldrT="[Текст]"/>
      <dgm:spPr/>
      <dgm:t>
        <a:bodyPr/>
        <a:lstStyle/>
        <a:p>
          <a:r>
            <a:rPr lang="ky-KG" dirty="0" smtClean="0"/>
            <a:t>Трудовой договор</a:t>
          </a:r>
          <a:endParaRPr lang="ru-RU" dirty="0"/>
        </a:p>
      </dgm:t>
    </dgm:pt>
    <dgm:pt modelId="{FB6A5B18-9E82-4413-8D79-72BA96C984E2}" type="parTrans" cxnId="{37813A05-0173-4DC8-B72F-3CFE88CEF019}">
      <dgm:prSet/>
      <dgm:spPr/>
      <dgm:t>
        <a:bodyPr/>
        <a:lstStyle/>
        <a:p>
          <a:endParaRPr lang="ru-RU"/>
        </a:p>
      </dgm:t>
    </dgm:pt>
    <dgm:pt modelId="{A953CD60-741B-484C-B9BA-3A1E1C45828B}" type="sibTrans" cxnId="{37813A05-0173-4DC8-B72F-3CFE88CEF019}">
      <dgm:prSet/>
      <dgm:spPr/>
      <dgm:t>
        <a:bodyPr/>
        <a:lstStyle/>
        <a:p>
          <a:endParaRPr lang="ru-RU"/>
        </a:p>
      </dgm:t>
    </dgm:pt>
    <dgm:pt modelId="{1F38D040-F238-4FB4-8BE8-A0F53A652B81}">
      <dgm:prSet/>
      <dgm:spPr/>
      <dgm:t>
        <a:bodyPr/>
        <a:lstStyle/>
        <a:p>
          <a:r>
            <a:rPr lang="ky-KG" dirty="0" smtClean="0"/>
            <a:t>Приказ</a:t>
          </a:r>
          <a:endParaRPr lang="ru-RU" dirty="0"/>
        </a:p>
      </dgm:t>
    </dgm:pt>
    <dgm:pt modelId="{A76FCF7B-F132-4AC9-B086-F650B1CABD14}" type="parTrans" cxnId="{5C84A985-4C85-4034-86DF-69650661A94C}">
      <dgm:prSet/>
      <dgm:spPr/>
      <dgm:t>
        <a:bodyPr/>
        <a:lstStyle/>
        <a:p>
          <a:endParaRPr lang="ru-RU"/>
        </a:p>
      </dgm:t>
    </dgm:pt>
    <dgm:pt modelId="{1CCD6647-48F3-4B9F-AF39-B485883C6868}" type="sibTrans" cxnId="{5C84A985-4C85-4034-86DF-69650661A94C}">
      <dgm:prSet/>
      <dgm:spPr/>
      <dgm:t>
        <a:bodyPr/>
        <a:lstStyle/>
        <a:p>
          <a:endParaRPr lang="ru-RU"/>
        </a:p>
      </dgm:t>
    </dgm:pt>
    <dgm:pt modelId="{77678BE2-B972-4484-AB1B-1BB574B10C90}" type="pres">
      <dgm:prSet presAssocID="{DE2CEAB9-DD60-4DA5-A3CE-80C7FBE4563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E6141-1DC6-4040-A701-7D4CA3E1DF04}" type="pres">
      <dgm:prSet presAssocID="{DE2CEAB9-DD60-4DA5-A3CE-80C7FBE45634}" presName="dummyMaxCanvas" presStyleCnt="0">
        <dgm:presLayoutVars/>
      </dgm:prSet>
      <dgm:spPr/>
    </dgm:pt>
    <dgm:pt modelId="{3B5D099D-10B3-4906-898C-4948608E6BCD}" type="pres">
      <dgm:prSet presAssocID="{DE2CEAB9-DD60-4DA5-A3CE-80C7FBE45634}" presName="FourNodes_1" presStyleLbl="node1" presStyleIdx="0" presStyleCnt="4" custLinFactNeighborX="25029" custLinFactNeighborY="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0DEE1-CC07-4FB2-98ED-C9D8EE3BA041}" type="pres">
      <dgm:prSet presAssocID="{DE2CEAB9-DD60-4DA5-A3CE-80C7FBE45634}" presName="FourNodes_2" presStyleLbl="node1" presStyleIdx="1" presStyleCnt="4" custLinFactNeighborX="8282" custLinFactNeighborY="-5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E8D7C-061B-4DDB-A7CE-76DB6D6B37C1}" type="pres">
      <dgm:prSet presAssocID="{DE2CEAB9-DD60-4DA5-A3CE-80C7FBE45634}" presName="FourNodes_3" presStyleLbl="node1" presStyleIdx="2" presStyleCnt="4" custLinFactNeighborX="-8343" custLinFactNeighborY="-6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ED620-2EAD-4EA8-A90D-6B4F601EAC61}" type="pres">
      <dgm:prSet presAssocID="{DE2CEAB9-DD60-4DA5-A3CE-80C7FBE45634}" presName="FourNodes_4" presStyleLbl="node1" presStyleIdx="3" presStyleCnt="4" custLinFactNeighborX="-25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4514C-4730-43E6-891F-EA62BDE52198}" type="pres">
      <dgm:prSet presAssocID="{DE2CEAB9-DD60-4DA5-A3CE-80C7FBE45634}" presName="FourConn_1-2" presStyleLbl="fgAccFollowNode1" presStyleIdx="0" presStyleCnt="3" custLinFactX="-208889" custLinFactNeighborX="-300000" custLinFactNeighborY="-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E71E0-9463-48E3-B872-9F1D83E906B7}" type="pres">
      <dgm:prSet presAssocID="{DE2CEAB9-DD60-4DA5-A3CE-80C7FBE45634}" presName="FourConn_2-3" presStyleLbl="fgAccFollowNode1" presStyleIdx="1" presStyleCnt="3" custLinFactX="-300000" custLinFactNeighborX="-360663" custLinFactNeighborY="-8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02AB4-CB05-44AF-99EC-0CACDE08F8DC}" type="pres">
      <dgm:prSet presAssocID="{DE2CEAB9-DD60-4DA5-A3CE-80C7FBE45634}" presName="FourConn_3-4" presStyleLbl="fgAccFollowNode1" presStyleIdx="2" presStyleCnt="3" custLinFactX="-400000" custLinFactNeighborX="-405295" custLinFactNeighborY="-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3D4E3-546B-46FE-AC3D-237AABBBD26B}" type="pres">
      <dgm:prSet presAssocID="{DE2CEAB9-DD60-4DA5-A3CE-80C7FBE4563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6B479-67B2-4C43-8E4C-1608E6C02AC2}" type="pres">
      <dgm:prSet presAssocID="{DE2CEAB9-DD60-4DA5-A3CE-80C7FBE4563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6CF9C-CE33-4793-AD02-9D8950EF91A7}" type="pres">
      <dgm:prSet presAssocID="{DE2CEAB9-DD60-4DA5-A3CE-80C7FBE4563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EEF7E-B44E-4CCE-BCF6-609F1EE7965E}" type="pres">
      <dgm:prSet presAssocID="{DE2CEAB9-DD60-4DA5-A3CE-80C7FBE4563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FB397-EBCE-47AD-9CA2-E87102193E84}" type="presOf" srcId="{DE2CEAB9-DD60-4DA5-A3CE-80C7FBE45634}" destId="{77678BE2-B972-4484-AB1B-1BB574B10C90}" srcOrd="0" destOrd="0" presId="urn:microsoft.com/office/officeart/2005/8/layout/vProcess5"/>
    <dgm:cxn modelId="{5DC4D837-5D72-4A0C-BCCE-A5A415730B58}" srcId="{DE2CEAB9-DD60-4DA5-A3CE-80C7FBE45634}" destId="{64A9AAB5-C4FE-48DB-A532-9FA2C7604CF4}" srcOrd="1" destOrd="0" parTransId="{2CBEFFAD-6A81-469B-A8B3-BAF47A12C45E}" sibTransId="{FA96DE40-6E16-4A62-853E-B2148C0A91BF}"/>
    <dgm:cxn modelId="{37813A05-0173-4DC8-B72F-3CFE88CEF019}" srcId="{DE2CEAB9-DD60-4DA5-A3CE-80C7FBE45634}" destId="{3F8A47BF-650D-4728-8C64-7698963A5A5E}" srcOrd="2" destOrd="0" parTransId="{FB6A5B18-9E82-4413-8D79-72BA96C984E2}" sibTransId="{A953CD60-741B-484C-B9BA-3A1E1C45828B}"/>
    <dgm:cxn modelId="{2D3BB3EA-DC71-48DD-81F6-AEA2230BA312}" type="presOf" srcId="{64A9AAB5-C4FE-48DB-A532-9FA2C7604CF4}" destId="{15A6B479-67B2-4C43-8E4C-1608E6C02AC2}" srcOrd="1" destOrd="0" presId="urn:microsoft.com/office/officeart/2005/8/layout/vProcess5"/>
    <dgm:cxn modelId="{146A5604-3F57-42C0-823D-5051740505EB}" type="presOf" srcId="{1F38D040-F238-4FB4-8BE8-A0F53A652B81}" destId="{2EEED620-2EAD-4EA8-A90D-6B4F601EAC61}" srcOrd="0" destOrd="0" presId="urn:microsoft.com/office/officeart/2005/8/layout/vProcess5"/>
    <dgm:cxn modelId="{419E16F9-B671-4632-904D-5F2A4167D7DA}" type="presOf" srcId="{C4F32C3A-E8E7-4875-ACBD-9A65D6EF4572}" destId="{3B5D099D-10B3-4906-898C-4948608E6BCD}" srcOrd="0" destOrd="0" presId="urn:microsoft.com/office/officeart/2005/8/layout/vProcess5"/>
    <dgm:cxn modelId="{5C84A985-4C85-4034-86DF-69650661A94C}" srcId="{DE2CEAB9-DD60-4DA5-A3CE-80C7FBE45634}" destId="{1F38D040-F238-4FB4-8BE8-A0F53A652B81}" srcOrd="3" destOrd="0" parTransId="{A76FCF7B-F132-4AC9-B086-F650B1CABD14}" sibTransId="{1CCD6647-48F3-4B9F-AF39-B485883C6868}"/>
    <dgm:cxn modelId="{9EF5F410-9007-4025-8BF8-55D07375F336}" type="presOf" srcId="{FA96DE40-6E16-4A62-853E-B2148C0A91BF}" destId="{CA4E71E0-9463-48E3-B872-9F1D83E906B7}" srcOrd="0" destOrd="0" presId="urn:microsoft.com/office/officeart/2005/8/layout/vProcess5"/>
    <dgm:cxn modelId="{99F07D98-A1E1-4640-A2A2-A76F469F9FBB}" type="presOf" srcId="{C4F32C3A-E8E7-4875-ACBD-9A65D6EF4572}" destId="{44B3D4E3-546B-46FE-AC3D-237AABBBD26B}" srcOrd="1" destOrd="0" presId="urn:microsoft.com/office/officeart/2005/8/layout/vProcess5"/>
    <dgm:cxn modelId="{62DC2FF1-DABB-4ED4-B048-7F2019779F94}" type="presOf" srcId="{A953CD60-741B-484C-B9BA-3A1E1C45828B}" destId="{E2102AB4-CB05-44AF-99EC-0CACDE08F8DC}" srcOrd="0" destOrd="0" presId="urn:microsoft.com/office/officeart/2005/8/layout/vProcess5"/>
    <dgm:cxn modelId="{0D72D4E5-27D8-4C32-9D15-CEE202DDBD48}" type="presOf" srcId="{3F8A47BF-650D-4728-8C64-7698963A5A5E}" destId="{0E86CF9C-CE33-4793-AD02-9D8950EF91A7}" srcOrd="1" destOrd="0" presId="urn:microsoft.com/office/officeart/2005/8/layout/vProcess5"/>
    <dgm:cxn modelId="{FA0743F4-1FCA-4A73-90FB-5BB147C3AA86}" type="presOf" srcId="{1F38D040-F238-4FB4-8BE8-A0F53A652B81}" destId="{390EEF7E-B44E-4CCE-BCF6-609F1EE7965E}" srcOrd="1" destOrd="0" presId="urn:microsoft.com/office/officeart/2005/8/layout/vProcess5"/>
    <dgm:cxn modelId="{64800E2F-9B0B-4F5A-A5DC-31A4565ABD27}" type="presOf" srcId="{523493AA-E91F-459E-BFC7-8D32F79EEFCF}" destId="{7B74514C-4730-43E6-891F-EA62BDE52198}" srcOrd="0" destOrd="0" presId="urn:microsoft.com/office/officeart/2005/8/layout/vProcess5"/>
    <dgm:cxn modelId="{2701AA7C-E836-4CF2-9F0D-813B56E48F6A}" type="presOf" srcId="{64A9AAB5-C4FE-48DB-A532-9FA2C7604CF4}" destId="{17C0DEE1-CC07-4FB2-98ED-C9D8EE3BA041}" srcOrd="0" destOrd="0" presId="urn:microsoft.com/office/officeart/2005/8/layout/vProcess5"/>
    <dgm:cxn modelId="{15E1F967-B3C3-4420-8DEE-6A253E116AFC}" type="presOf" srcId="{3F8A47BF-650D-4728-8C64-7698963A5A5E}" destId="{B20E8D7C-061B-4DDB-A7CE-76DB6D6B37C1}" srcOrd="0" destOrd="0" presId="urn:microsoft.com/office/officeart/2005/8/layout/vProcess5"/>
    <dgm:cxn modelId="{87CA1F9C-59D8-4111-AFD8-B4ED98F631A4}" srcId="{DE2CEAB9-DD60-4DA5-A3CE-80C7FBE45634}" destId="{C4F32C3A-E8E7-4875-ACBD-9A65D6EF4572}" srcOrd="0" destOrd="0" parTransId="{69138E33-E3BD-47A8-B135-A1CE5B984EF7}" sibTransId="{523493AA-E91F-459E-BFC7-8D32F79EEFCF}"/>
    <dgm:cxn modelId="{2ECDFF00-78D8-4969-AD41-176E5150F55A}" type="presParOf" srcId="{77678BE2-B972-4484-AB1B-1BB574B10C90}" destId="{8CAE6141-1DC6-4040-A701-7D4CA3E1DF04}" srcOrd="0" destOrd="0" presId="urn:microsoft.com/office/officeart/2005/8/layout/vProcess5"/>
    <dgm:cxn modelId="{3AB87B95-8A9C-4BF3-8204-3340AA4CCBA9}" type="presParOf" srcId="{77678BE2-B972-4484-AB1B-1BB574B10C90}" destId="{3B5D099D-10B3-4906-898C-4948608E6BCD}" srcOrd="1" destOrd="0" presId="urn:microsoft.com/office/officeart/2005/8/layout/vProcess5"/>
    <dgm:cxn modelId="{DCF62B83-7F04-4777-8669-421B5901A3AF}" type="presParOf" srcId="{77678BE2-B972-4484-AB1B-1BB574B10C90}" destId="{17C0DEE1-CC07-4FB2-98ED-C9D8EE3BA041}" srcOrd="2" destOrd="0" presId="urn:microsoft.com/office/officeart/2005/8/layout/vProcess5"/>
    <dgm:cxn modelId="{9B42A3E1-9BF0-4E62-8414-A921E71235CB}" type="presParOf" srcId="{77678BE2-B972-4484-AB1B-1BB574B10C90}" destId="{B20E8D7C-061B-4DDB-A7CE-76DB6D6B37C1}" srcOrd="3" destOrd="0" presId="urn:microsoft.com/office/officeart/2005/8/layout/vProcess5"/>
    <dgm:cxn modelId="{6467A926-2015-49C6-9DED-A7ECF2ABFDA4}" type="presParOf" srcId="{77678BE2-B972-4484-AB1B-1BB574B10C90}" destId="{2EEED620-2EAD-4EA8-A90D-6B4F601EAC61}" srcOrd="4" destOrd="0" presId="urn:microsoft.com/office/officeart/2005/8/layout/vProcess5"/>
    <dgm:cxn modelId="{B9A4DDC8-B167-4D86-9862-41DCD377AB7D}" type="presParOf" srcId="{77678BE2-B972-4484-AB1B-1BB574B10C90}" destId="{7B74514C-4730-43E6-891F-EA62BDE52198}" srcOrd="5" destOrd="0" presId="urn:microsoft.com/office/officeart/2005/8/layout/vProcess5"/>
    <dgm:cxn modelId="{206E802A-8267-43B3-953A-D4B7525AAA10}" type="presParOf" srcId="{77678BE2-B972-4484-AB1B-1BB574B10C90}" destId="{CA4E71E0-9463-48E3-B872-9F1D83E906B7}" srcOrd="6" destOrd="0" presId="urn:microsoft.com/office/officeart/2005/8/layout/vProcess5"/>
    <dgm:cxn modelId="{BA3D7A57-1F9E-4682-8852-3D6A746DF589}" type="presParOf" srcId="{77678BE2-B972-4484-AB1B-1BB574B10C90}" destId="{E2102AB4-CB05-44AF-99EC-0CACDE08F8DC}" srcOrd="7" destOrd="0" presId="urn:microsoft.com/office/officeart/2005/8/layout/vProcess5"/>
    <dgm:cxn modelId="{BB5D1E4E-39BA-492B-8079-BE072F60A61A}" type="presParOf" srcId="{77678BE2-B972-4484-AB1B-1BB574B10C90}" destId="{44B3D4E3-546B-46FE-AC3D-237AABBBD26B}" srcOrd="8" destOrd="0" presId="urn:microsoft.com/office/officeart/2005/8/layout/vProcess5"/>
    <dgm:cxn modelId="{FD42980E-4AE8-46AA-A650-C61FF421A1CC}" type="presParOf" srcId="{77678BE2-B972-4484-AB1B-1BB574B10C90}" destId="{15A6B479-67B2-4C43-8E4C-1608E6C02AC2}" srcOrd="9" destOrd="0" presId="urn:microsoft.com/office/officeart/2005/8/layout/vProcess5"/>
    <dgm:cxn modelId="{2E00BA80-CAC8-4447-A8CE-6BE02E23A4D2}" type="presParOf" srcId="{77678BE2-B972-4484-AB1B-1BB574B10C90}" destId="{0E86CF9C-CE33-4793-AD02-9D8950EF91A7}" srcOrd="10" destOrd="0" presId="urn:microsoft.com/office/officeart/2005/8/layout/vProcess5"/>
    <dgm:cxn modelId="{351725D4-45EA-4F8D-83C8-736BC67783F2}" type="presParOf" srcId="{77678BE2-B972-4484-AB1B-1BB574B10C90}" destId="{390EEF7E-B44E-4CCE-BCF6-609F1EE7965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89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3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0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2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8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10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72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2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2">
              <a:lumMod val="60000"/>
              <a:lumOff val="4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2579FB-5589-461E-8A80-5A751BBE703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809D0556-BB7D-4A1F-926F-D498033C37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3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8365" y="2620370"/>
            <a:ext cx="7356143" cy="339793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Чуйская область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Жайылский район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Алексеевская средняя</a:t>
            </a:r>
            <a:br>
              <a:rPr lang="ru-RU" b="1" dirty="0" smtClean="0"/>
            </a:br>
            <a:r>
              <a:rPr lang="ru-RU" b="1" dirty="0" smtClean="0"/>
              <a:t>общеобразовательная школа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30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053"/>
            <a:ext cx="9144000" cy="129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8"/>
            <a:ext cx="2586038" cy="4601183"/>
          </a:xfrm>
        </p:spPr>
        <p:txBody>
          <a:bodyPr>
            <a:normAutofit/>
          </a:bodyPr>
          <a:lstStyle/>
          <a:p>
            <a:r>
              <a:rPr lang="ru-RU" sz="2400" b="1" dirty="0"/>
              <a:t>Уровни управления в образовательной организации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4638" y="864108"/>
            <a:ext cx="5943600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</a:rPr>
              <a:t>ервый уровень </a:t>
            </a:r>
            <a:r>
              <a:rPr lang="ru-RU" sz="2800" dirty="0" smtClean="0">
                <a:solidFill>
                  <a:schemeClr val="tx1"/>
                </a:solidFill>
              </a:rPr>
              <a:t>- директор - главное административное лицо, воплощающее единоначалие и несущее персональную ответственность за все, что делается в образовательном учреждении всеми субъектами управления.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Второй уровень </a:t>
            </a:r>
            <a:r>
              <a:rPr lang="ru-RU" sz="2800" dirty="0">
                <a:solidFill>
                  <a:schemeClr val="tx1"/>
                </a:solidFill>
              </a:rPr>
              <a:t>- заместители директора образовательного учреждения и завхоз, органы, входящие в сферу влияния каждого из членов администрации. Этот уровень выступает звеном опосредованного руководства директора образовательной системой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038" y="864108"/>
            <a:ext cx="6243637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Третий уровень </a:t>
            </a:r>
            <a:r>
              <a:rPr lang="ru-RU" sz="2400" dirty="0" smtClean="0">
                <a:solidFill>
                  <a:schemeClr val="tx1"/>
                </a:solidFill>
              </a:rPr>
              <a:t>- школьные методические объединения учителей предметников и учителей начальных классов. Руководство на этом уровне основано преимущественно на личных контактах, осуществляется с учетом индивидуальных особенностей.</a:t>
            </a:r>
          </a:p>
          <a:p>
            <a:pPr marL="0" indent="0">
              <a:buNone/>
            </a:pPr>
            <a:r>
              <a:rPr lang="ky-KG" sz="2400" dirty="0" smtClean="0">
                <a:solidFill>
                  <a:schemeClr val="tx1"/>
                </a:solidFill>
              </a:rPr>
              <a:t>В Алексеевской СОШ действуют 4 метод. объединения:</a:t>
            </a:r>
          </a:p>
          <a:p>
            <a:pPr marL="0" indent="0">
              <a:buNone/>
            </a:pPr>
            <a:r>
              <a:rPr lang="ky-KG" sz="2400" dirty="0" smtClean="0">
                <a:solidFill>
                  <a:schemeClr val="tx1"/>
                </a:solidFill>
              </a:rPr>
              <a:t>- МО государственного и кыргызского языка;</a:t>
            </a:r>
          </a:p>
          <a:p>
            <a:pPr>
              <a:buFontTx/>
              <a:buChar char="-"/>
            </a:pPr>
            <a:r>
              <a:rPr lang="ky-KG" sz="2400" dirty="0" smtClean="0">
                <a:solidFill>
                  <a:schemeClr val="tx1"/>
                </a:solidFill>
              </a:rPr>
              <a:t>МО гуманитарного цикла;</a:t>
            </a:r>
          </a:p>
          <a:p>
            <a:pPr>
              <a:buFontTx/>
              <a:buChar char="-"/>
            </a:pPr>
            <a:r>
              <a:rPr lang="ky-KG" sz="2400" dirty="0" smtClean="0">
                <a:solidFill>
                  <a:schemeClr val="tx1"/>
                </a:solidFill>
              </a:rPr>
              <a:t>МО естественно-математического цикла;</a:t>
            </a:r>
          </a:p>
          <a:p>
            <a:pPr>
              <a:buFontTx/>
              <a:buChar char="-"/>
            </a:pPr>
            <a:r>
              <a:rPr lang="ky-KG" sz="2400" dirty="0" smtClean="0">
                <a:solidFill>
                  <a:schemeClr val="tx1"/>
                </a:solidFill>
              </a:rPr>
              <a:t>МО начальных классов.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Ежегодно учителя повышают свою квалификацию посредством курсов </a:t>
            </a:r>
            <a:r>
              <a:rPr lang="ru-RU" sz="2400" dirty="0" err="1" smtClean="0">
                <a:solidFill>
                  <a:schemeClr val="tx1"/>
                </a:solidFill>
              </a:rPr>
              <a:t>РИПКиППР</a:t>
            </a:r>
            <a:endParaRPr lang="ky-KG" sz="24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123836"/>
            <a:ext cx="2586038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Уровни управления в образовательной организации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934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7248" y="0"/>
            <a:ext cx="79106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учителей, прошедших курсы повышения квалификации за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2022-2023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учебного год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10602"/>
              </p:ext>
            </p:extLst>
          </p:nvPr>
        </p:nvGraphicFramePr>
        <p:xfrm>
          <a:off x="0" y="646331"/>
          <a:ext cx="9144000" cy="615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54"/>
                <a:gridCol w="1230872"/>
                <a:gridCol w="3950369"/>
                <a:gridCol w="1572126"/>
                <a:gridCol w="1973179"/>
              </a:tblGrid>
              <a:tr h="2657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Ф.И.О.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Сертификат</a:t>
                      </a:r>
                      <a:endParaRPr lang="ru-RU" sz="1400" dirty="0"/>
                    </a:p>
                  </a:txBody>
                  <a:tcPr/>
                </a:tc>
              </a:tr>
              <a:tr h="41140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Бакеева А.Т.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оценивние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компетенций функциональной грамотности: направленность нац. учебников на формирование читательской грамотности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4 июля 2022 по </a:t>
                      </a:r>
                      <a:endParaRPr lang="ky-KG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сентября 2022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 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</a:t>
                      </a: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ном. 10836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часов.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99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Супрунова О.П.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оценивние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компетенций функциональной грамотности: направленность нац. учебников на формирование читательской грамотности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4 июля 2022 по </a:t>
                      </a:r>
                      <a:endParaRPr lang="ky-KG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сентября 2022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 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</a:t>
                      </a: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ном. 11434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часов.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30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Максутов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К.К.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развития религий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15 августа 2022 </a:t>
                      </a:r>
                      <a:endParaRPr lang="ky-KG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сентября 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 </a:t>
                      </a:r>
                      <a:r>
                        <a:rPr lang="ru-RU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</a:t>
                      </a: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ном. 11815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часа.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Мамытова А.А.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ИКТ в учебном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17 октября 2022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октября 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ном. 0935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часа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293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Джолдошова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М.Дж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ИКТ в учебном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процессе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17 октября 2022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октября 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ном. 0930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часа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Жолоева У.М.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13.06.2023г. по 16.06.2023г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Кадырбеков Н.Н.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13.06.2023г. по 16.06.2023г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Капарова М.К.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13.06.2023г. по 16.06.2023г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Максутов К.К.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13.06.2023г. по 16.06.2023г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1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7248" y="0"/>
            <a:ext cx="79106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учителей, прошедших курсы повышения квалификации за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2022-2023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учебного год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21037"/>
            <a:ext cx="9553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 </a:t>
            </a:r>
            <a:endPara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учителей начальных классов полностью прошли курс </a:t>
            </a:r>
            <a:r>
              <a:rPr lang="en-US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USAID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alt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Okuu</a:t>
            </a:r>
            <a:r>
              <a:rPr lang="en-US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keremet</a:t>
            </a:r>
            <a:r>
              <a:rPr lang="ru-RU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предмету математика (начиная с сентября 2021 года по апрель 2023 года). Сертификаты пока не получены. </a:t>
            </a:r>
            <a:endParaRPr lang="ru-RU" altLang="ru-RU" sz="28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0754501"/>
              </p:ext>
            </p:extLst>
          </p:nvPr>
        </p:nvGraphicFramePr>
        <p:xfrm>
          <a:off x="0" y="646113"/>
          <a:ext cx="9144000" cy="4828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54"/>
                <a:gridCol w="2101157"/>
                <a:gridCol w="3080084"/>
                <a:gridCol w="1572126"/>
                <a:gridCol w="1973179"/>
              </a:tblGrid>
              <a:tr h="26573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Ф.И.О.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Программа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Сертификат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Маматкадырова Ж.Б.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13.06.2023г. по 16.06.2023г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Мамытова А.А.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13.06.2023г. по 16.06.2023г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Маткасымова А.Ш.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13.06.2023г. по 16.06.2023г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Ногоева Ч.М.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13.06.2023г. по 16.06.2023г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Олжочиева С.Т.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13.06.2023г. по 16.06.2023г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Саитова Н.М.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13.06.2023г. по 16.06.2023г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Тилемишов А.Т.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13.06.2023г. по 16.06.2023г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Клименко В.И.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23.06.2023г. по 28.06.2023г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Фокеева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Ю.С.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23.06.2023г. по 28.06.2023г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Уланбек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к. Ч.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23.06.2023г. по 28.06.2023г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РИПК и ППР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часа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4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7671" y="116427"/>
            <a:ext cx="79106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учителей, прошедших курсы повышения квалификации за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1-четверть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2023-2024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учебного год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973787"/>
              </p:ext>
            </p:extLst>
          </p:nvPr>
        </p:nvGraphicFramePr>
        <p:xfrm>
          <a:off x="0" y="762758"/>
          <a:ext cx="9144000" cy="5328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54"/>
                <a:gridCol w="2149283"/>
                <a:gridCol w="2646947"/>
                <a:gridCol w="1989221"/>
                <a:gridCol w="1941095"/>
              </a:tblGrid>
              <a:tr h="2657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№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Ф.И.О.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Программа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Дата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Сертификат</a:t>
                      </a:r>
                      <a:endParaRPr lang="ru-RU" sz="2000" dirty="0"/>
                    </a:p>
                  </a:txBody>
                  <a:tcPr/>
                </a:tc>
              </a:tr>
              <a:tr h="168045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/>
                        <a:t>1.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Шеримбек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к. Н.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Башталгыч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класстарга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билим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берүүнүн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заманбап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технологиялары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y-KG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02 октября по </a:t>
                      </a:r>
                    </a:p>
                    <a:p>
                      <a:r>
                        <a:rPr lang="ky-KG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октября 2023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РИПК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ППР</a:t>
                      </a:r>
                    </a:p>
                    <a:p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часа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629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/>
                        <a:t>2.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Токтуева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М.К.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Современные образовательные технологии начального школьного образования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30 октября по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ноября 2023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РИПК и ППР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часа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543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2000" dirty="0" smtClean="0"/>
                        <a:t>3.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Джолдошова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М.Дж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и оценивание зелёных навыков</a:t>
                      </a:r>
                    </a:p>
                    <a:p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13, 14, 20, 21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ноября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РИПК и ППР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часа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43199" y="795870"/>
            <a:ext cx="6086901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y-KG" dirty="0" smtClean="0">
                <a:solidFill>
                  <a:schemeClr val="tx1"/>
                </a:solidFill>
              </a:rPr>
              <a:t>- </a:t>
            </a:r>
            <a:r>
              <a:rPr lang="ky-KG" sz="3200" dirty="0" smtClean="0">
                <a:solidFill>
                  <a:schemeClr val="tx1"/>
                </a:solidFill>
              </a:rPr>
              <a:t>Тренинг по ознакомлению с Базисным учебным планом, тематическим и поурочным планированием;</a:t>
            </a:r>
          </a:p>
          <a:p>
            <a:pPr marL="0" indent="0">
              <a:buNone/>
            </a:pPr>
            <a:r>
              <a:rPr lang="ky-KG" sz="3200" dirty="0" smtClean="0">
                <a:solidFill>
                  <a:schemeClr val="tx1"/>
                </a:solidFill>
              </a:rPr>
              <a:t>- Тренинг по ознакомлению с программой </a:t>
            </a:r>
            <a:r>
              <a:rPr lang="en-US" sz="3200" dirty="0" smtClean="0">
                <a:solidFill>
                  <a:schemeClr val="tx1"/>
                </a:solidFill>
              </a:rPr>
              <a:t>PISA</a:t>
            </a:r>
            <a:r>
              <a:rPr lang="ru-RU" sz="3200" dirty="0" smtClean="0">
                <a:solidFill>
                  <a:schemeClr val="tx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Тренинг по ознакомлению со </a:t>
            </a:r>
            <a:r>
              <a:rPr lang="en-US" sz="3200" dirty="0" smtClean="0">
                <a:solidFill>
                  <a:schemeClr val="tx1"/>
                </a:solidFill>
              </a:rPr>
              <a:t>STEM</a:t>
            </a:r>
            <a:r>
              <a:rPr lang="ru-RU" sz="3200" dirty="0" smtClean="0">
                <a:solidFill>
                  <a:schemeClr val="tx1"/>
                </a:solidFill>
              </a:rPr>
              <a:t> технологиями и интернет платформами для обучения;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Посещение уроков;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tx1"/>
                </a:solidFill>
              </a:rPr>
              <a:t>Методическая поддержка.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32696"/>
            <a:ext cx="25794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y-KG" sz="2400" b="1" dirty="0">
                <a:solidFill>
                  <a:schemeClr val="bg1"/>
                </a:solidFill>
              </a:rPr>
              <a:t>С вновь прибывшими и молодыми специалистами за 1-четверть провели следующую работу:</a:t>
            </a:r>
          </a:p>
        </p:txBody>
      </p:sp>
    </p:spTree>
    <p:extLst>
      <p:ext uri="{BB962C8B-B14F-4D97-AF65-F5344CB8AC3E}">
        <p14:creationId xmlns:p14="http://schemas.microsoft.com/office/powerpoint/2010/main" val="8081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038" y="1570691"/>
            <a:ext cx="6243637" cy="3393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Четвертый уровень </a:t>
            </a:r>
            <a:r>
              <a:rPr lang="ru-RU" sz="2800" dirty="0" smtClean="0">
                <a:solidFill>
                  <a:schemeClr val="tx1"/>
                </a:solidFill>
              </a:rPr>
              <a:t>- учащиеся, родители (законные представители) и учителя. Развитие самоуправления на этом уровне обеспечивает реализацию принципа демократизации. Участие детей в управляющей системе формирует их организаторские способности и деловые качества.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С 1 сентября 2023 года в школе действуют ученические организации «</a:t>
            </a:r>
            <a:r>
              <a:rPr lang="ru-RU" sz="2800" dirty="0" err="1" smtClean="0">
                <a:solidFill>
                  <a:schemeClr val="tx1"/>
                </a:solidFill>
              </a:rPr>
              <a:t>Манас</a:t>
            </a:r>
            <a:r>
              <a:rPr lang="ru-RU" sz="2800" dirty="0" smtClean="0">
                <a:solidFill>
                  <a:schemeClr val="tx1"/>
                </a:solidFill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</a:rPr>
              <a:t>Семетей</a:t>
            </a:r>
            <a:r>
              <a:rPr lang="ru-RU" sz="2800" dirty="0" smtClean="0">
                <a:solidFill>
                  <a:schemeClr val="tx1"/>
                </a:solidFill>
              </a:rPr>
              <a:t>», «</a:t>
            </a:r>
            <a:r>
              <a:rPr lang="ru-RU" sz="2800" dirty="0" err="1" smtClean="0">
                <a:solidFill>
                  <a:schemeClr val="tx1"/>
                </a:solidFill>
              </a:rPr>
              <a:t>Сейтек</a:t>
            </a:r>
            <a:r>
              <a:rPr lang="ru-RU" sz="2800" dirty="0" smtClean="0">
                <a:solidFill>
                  <a:schemeClr val="tx1"/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Торжественное посвящение учеников в организации прошло 7 сентября.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Также действует школьный парламент.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434214"/>
            <a:ext cx="2586038" cy="3980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Уровни управления в образовательной организации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977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0382"/>
            <a:ext cx="9144000" cy="49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Состав школьного парламента: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276383"/>
              </p:ext>
            </p:extLst>
          </p:nvPr>
        </p:nvGraphicFramePr>
        <p:xfrm>
          <a:off x="0" y="736980"/>
          <a:ext cx="9144000" cy="5739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501"/>
                <a:gridCol w="3643953"/>
                <a:gridCol w="3678395"/>
                <a:gridCol w="1221151"/>
              </a:tblGrid>
              <a:tr h="340058"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ФИО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Должность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Класс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</a:tr>
              <a:tr h="48579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Рахматиллаев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Адахан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Президент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10-а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</a:tr>
              <a:tr h="4640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2. 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Раимбекова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Асема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Вице-президент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10-б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</a:tr>
              <a:tr h="4367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3.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Мосольд</a:t>
                      </a:r>
                      <a:r>
                        <a:rPr lang="ru-RU" sz="2400" dirty="0">
                          <a:effectLst/>
                        </a:rPr>
                        <a:t> Виктория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Премьер-министр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10-а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</a:tr>
              <a:tr h="5049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4.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Ашырбекова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Даяна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Комитет образования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10-а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</a:tr>
              <a:tr h="6801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5.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</a:rPr>
                        <a:t>Жамырканова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Жыпара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Комитет </a:t>
                      </a:r>
                      <a:r>
                        <a:rPr lang="ru-RU" sz="2400" dirty="0" smtClean="0">
                          <a:effectLst/>
                        </a:rPr>
                        <a:t>здравоохранения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11-б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</a:tr>
              <a:tr h="53117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6.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Жунусова Мария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Комитет правопорядка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11-а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</a:tr>
              <a:tr h="77792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7.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Шаршенбеков Темирлан 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Титов Герман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Комитет физкультуры и досуга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11-а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</a:tr>
              <a:tr h="75062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8.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Даниярова Адина</a:t>
                      </a:r>
                      <a:endParaRPr lang="ru-RU" sz="10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Жунусова Рухшона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Комитет экологии и труда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9-а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</a:tr>
              <a:tr h="6801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</a:rPr>
                        <a:t>9.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Исланова </a:t>
                      </a:r>
                      <a:r>
                        <a:rPr lang="ru-RU" sz="2400" dirty="0" err="1">
                          <a:effectLst/>
                        </a:rPr>
                        <a:t>Айгерим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Министр культуры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11-а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58" marR="498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8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2413" y="1735138"/>
            <a:ext cx="8891587" cy="3394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Работа с родителями ведётся по утверждённому годовому плану.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Также с 1 сентября 2023 года в школе была введена программа «</a:t>
            </a:r>
            <a:r>
              <a:rPr lang="ru-RU" sz="2800" b="1" dirty="0" err="1" smtClean="0">
                <a:solidFill>
                  <a:schemeClr val="tx1"/>
                </a:solidFill>
              </a:rPr>
              <a:t>Ата-энелер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мектеби</a:t>
            </a:r>
            <a:r>
              <a:rPr lang="ru-RU" sz="2800" b="1" dirty="0" smtClean="0">
                <a:solidFill>
                  <a:schemeClr val="tx1"/>
                </a:solidFill>
              </a:rPr>
              <a:t>».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Запланированы родительские собрания на такие темы как: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</a:rPr>
              <a:t>Подросток и улица. Вредные привычки и подростковая среда.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</a:rPr>
              <a:t>Безопасность детей на дороге;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</a:rPr>
              <a:t>Семинар-практикум «Современный ребёнок – какой он?»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</a:rPr>
              <a:t>Сопровождение и поддержка профессионального выбора ребёнка со стороны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41421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595" y="2990787"/>
            <a:ext cx="6069262" cy="2618085"/>
          </a:xfrm>
        </p:spPr>
        <p:txBody>
          <a:bodyPr>
            <a:noAutofit/>
          </a:bodyPr>
          <a:lstStyle/>
          <a:p>
            <a:r>
              <a:rPr lang="ru-RU" sz="4400" b="1" dirty="0"/>
              <a:t>Управление персоналом </a:t>
            </a:r>
            <a:r>
              <a:rPr lang="ru-RU" sz="4400" b="1" dirty="0" smtClean="0"/>
              <a:t>образовательной организации, как компонент контроля качества образовательного процесса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023" y="2091013"/>
            <a:ext cx="3679977" cy="27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84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6038" y="1734464"/>
            <a:ext cx="6243637" cy="3393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</a:rPr>
              <a:t>Жалобы на учителей;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- Если учитель виноват: рассматривается заявление родителей; проводится беседа с родителем по поводу жалобы; проводится беседа с учителем; выносится решение (предупреждение, замечание, выговор, строгий выговор</a:t>
            </a:r>
            <a:r>
              <a:rPr lang="ru-RU" sz="3600" dirty="0" smtClean="0">
                <a:solidFill>
                  <a:schemeClr val="tx1"/>
                </a:solidFill>
              </a:rPr>
              <a:t>).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46631"/>
            <a:ext cx="25860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Работа с обращениями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5493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6"/>
            <a:ext cx="2457450" cy="4601183"/>
          </a:xfrm>
        </p:spPr>
        <p:txBody>
          <a:bodyPr>
            <a:normAutofit/>
          </a:bodyPr>
          <a:lstStyle/>
          <a:p>
            <a:r>
              <a:rPr lang="ru-RU" sz="2400" b="1" dirty="0"/>
              <a:t>Методы управления образовательной организацией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7475" y="864107"/>
            <a:ext cx="6229350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Административные методы </a:t>
            </a:r>
            <a:r>
              <a:rPr lang="ru-RU" sz="1800" dirty="0" smtClean="0">
                <a:solidFill>
                  <a:schemeClr val="tx1"/>
                </a:solidFill>
              </a:rPr>
              <a:t>- способ осуществления управленческих воздействий на персонал. Они базируются на власти, дисциплине и взысканиях. Административные методы направлены на такие мотивы поведения, как осознанная необходимость дисциплины труда, чувство долга и т.п.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Способы административного воздействия: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Материальная ответственность и взыскания. 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Дисциплинарная </a:t>
            </a:r>
            <a:r>
              <a:rPr lang="ru-RU" sz="1800" dirty="0">
                <a:solidFill>
                  <a:schemeClr val="tx1"/>
                </a:solidFill>
              </a:rPr>
              <a:t>ответственность и взыскания используются в случае нарушения трудового законодательства, когда возникает дисциплинарный проступок, под которым понимается противоправное неисполнение или ненадлежащее исполнение трудовых обязанностей </a:t>
            </a:r>
            <a:r>
              <a:rPr lang="ru-RU" sz="1800" dirty="0" smtClean="0">
                <a:solidFill>
                  <a:schemeClr val="tx1"/>
                </a:solidFill>
              </a:rPr>
              <a:t>работником.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Административная </a:t>
            </a:r>
            <a:r>
              <a:rPr lang="ru-RU" sz="1800" dirty="0">
                <a:solidFill>
                  <a:schemeClr val="tx1"/>
                </a:solidFill>
              </a:rPr>
              <a:t>ответственность и взыскания используются в случаях совершения административных правонарушений.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Роль административных методов управления в том, что они являются мощным рычагом достижения поставленных целей в случаях, когда нужно подчинить коллектив и направить его на решение конкретных задач управления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" b="39644"/>
          <a:stretch/>
        </p:blipFill>
        <p:spPr>
          <a:xfrm>
            <a:off x="0" y="-177421"/>
            <a:ext cx="9144000" cy="7550768"/>
          </a:xfrm>
        </p:spPr>
      </p:pic>
      <p:sp>
        <p:nvSpPr>
          <p:cNvPr id="6" name="Прямоугольник 5"/>
          <p:cNvSpPr/>
          <p:nvPr/>
        </p:nvSpPr>
        <p:spPr>
          <a:xfrm>
            <a:off x="2275377" y="0"/>
            <a:ext cx="45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Способы административного воздействия:</a:t>
            </a:r>
          </a:p>
        </p:txBody>
      </p:sp>
    </p:spTree>
    <p:extLst>
      <p:ext uri="{BB962C8B-B14F-4D97-AF65-F5344CB8AC3E}">
        <p14:creationId xmlns:p14="http://schemas.microsoft.com/office/powerpoint/2010/main" val="18562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45"/>
          <a:stretch/>
        </p:blipFill>
        <p:spPr>
          <a:xfrm>
            <a:off x="-1" y="0"/>
            <a:ext cx="9144001" cy="7469296"/>
          </a:xfrm>
        </p:spPr>
      </p:pic>
      <p:sp>
        <p:nvSpPr>
          <p:cNvPr id="6" name="Прямоугольник 5"/>
          <p:cNvSpPr/>
          <p:nvPr/>
        </p:nvSpPr>
        <p:spPr>
          <a:xfrm>
            <a:off x="2275376" y="0"/>
            <a:ext cx="45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Способы административного воздействия:</a:t>
            </a:r>
          </a:p>
        </p:txBody>
      </p:sp>
    </p:spTree>
    <p:extLst>
      <p:ext uri="{BB962C8B-B14F-4D97-AF65-F5344CB8AC3E}">
        <p14:creationId xmlns:p14="http://schemas.microsoft.com/office/powerpoint/2010/main" val="41620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ky-KG" sz="2800" b="1" dirty="0" smtClean="0">
                <a:solidFill>
                  <a:schemeClr val="tx1"/>
                </a:solidFill>
              </a:rPr>
              <a:t>В каждом коллективе есть неформальные лидеры. В основном это учителя с большим педагогическим стажем, которые имеют большое влияние на коллектив. Это несомненно человек с лидерскими качествами. </a:t>
            </a:r>
          </a:p>
          <a:p>
            <a:r>
              <a:rPr lang="ky-KG" sz="2800" b="1" dirty="0" smtClean="0">
                <a:solidFill>
                  <a:schemeClr val="tx1"/>
                </a:solidFill>
              </a:rPr>
              <a:t>К сожалению, неформальный лидеры редко хотят присоединяться к администрации или брать на себя ответственность, какую-либо должность. </a:t>
            </a:r>
            <a:r>
              <a:rPr lang="ru-RU" sz="2800" b="1" dirty="0" smtClean="0">
                <a:solidFill>
                  <a:schemeClr val="tx1"/>
                </a:solidFill>
              </a:rPr>
              <a:t>Все идеи остаются на словах.</a:t>
            </a:r>
            <a:r>
              <a:rPr lang="ky-KG" sz="2800" b="1" dirty="0">
                <a:solidFill>
                  <a:schemeClr val="tx1"/>
                </a:solidFill>
              </a:rPr>
              <a:t> </a:t>
            </a:r>
            <a:endParaRPr lang="ky-KG" sz="2800" b="1" dirty="0" smtClean="0">
              <a:solidFill>
                <a:schemeClr val="tx1"/>
              </a:solidFill>
            </a:endParaRPr>
          </a:p>
          <a:p>
            <a:r>
              <a:rPr lang="ky-KG" sz="2800" b="1" dirty="0" smtClean="0">
                <a:solidFill>
                  <a:schemeClr val="tx1"/>
                </a:solidFill>
              </a:rPr>
              <a:t>Неформальный </a:t>
            </a:r>
            <a:r>
              <a:rPr lang="ky-KG" sz="2800" b="1" dirty="0">
                <a:solidFill>
                  <a:schemeClr val="tx1"/>
                </a:solidFill>
              </a:rPr>
              <a:t>лидер озвучивает проблемы коллектива, если общаться с ним не как с конкурентом, а как с экспертом, можно выявить и исправить  многие ошибки в управлении персоналом.</a:t>
            </a:r>
          </a:p>
          <a:p>
            <a:endParaRPr lang="ky-KG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8"/>
            <a:ext cx="2400301" cy="4601183"/>
          </a:xfrm>
        </p:spPr>
        <p:txBody>
          <a:bodyPr>
            <a:normAutofit/>
          </a:bodyPr>
          <a:lstStyle/>
          <a:p>
            <a:r>
              <a:rPr lang="ru-RU" sz="2100" b="1" dirty="0"/>
              <a:t>Организационные методы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0370" y="959643"/>
            <a:ext cx="6266455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снованы на подготовке и утверждении внутренних нормативных документов, регламентирующих деятельность персонала конкретного учреждения.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 таким документам относятся: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устав учреждения;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штатное расписание учреждения;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т</a:t>
            </a:r>
            <a:r>
              <a:rPr lang="ru-RU" sz="2400" b="1" dirty="0" smtClean="0">
                <a:solidFill>
                  <a:schemeClr val="tx1"/>
                </a:solidFill>
              </a:rPr>
              <a:t>рудовой договор;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организационная структура управления;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положения о структурных подразделениях;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правила внутреннего трудового распорядка;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должностные инструкции сотрудников и организация рабочих мест.</a:t>
            </a:r>
          </a:p>
        </p:txBody>
      </p:sp>
    </p:spTree>
    <p:extLst>
      <p:ext uri="{BB962C8B-B14F-4D97-AF65-F5344CB8AC3E}">
        <p14:creationId xmlns:p14="http://schemas.microsoft.com/office/powerpoint/2010/main" val="41036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3836"/>
            <a:ext cx="2682099" cy="4601183"/>
          </a:xfrm>
        </p:spPr>
        <p:txBody>
          <a:bodyPr>
            <a:noAutofit/>
          </a:bodyPr>
          <a:lstStyle/>
          <a:p>
            <a:r>
              <a:rPr lang="ru-RU" sz="2200" b="1" dirty="0"/>
              <a:t>Распорядительные методы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8888" y="864108"/>
            <a:ext cx="6486525" cy="512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Формы распорядительного воздействия: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а) </a:t>
            </a:r>
            <a:r>
              <a:rPr lang="ru-RU" sz="2200" dirty="0" smtClean="0">
                <a:solidFill>
                  <a:schemeClr val="tx1"/>
                </a:solidFill>
              </a:rPr>
              <a:t>приказ - обязывает подчиненных точно исполнять принятое решение в установленные сроки, а его неисполнение влечет за собой соответствующую санкцию (наказание);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б) </a:t>
            </a:r>
            <a:r>
              <a:rPr lang="ru-RU" sz="2200" dirty="0" smtClean="0">
                <a:solidFill>
                  <a:schemeClr val="tx1"/>
                </a:solidFill>
              </a:rPr>
              <a:t>указания и инструкции - являются локальным видом организационного воздействия и чаще всего, направлены на оперативное регулирование управленческого процесса в короткие сроки и для ограниченного числа сотрудников.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в) </a:t>
            </a:r>
            <a:r>
              <a:rPr lang="ru-RU" sz="2200" dirty="0">
                <a:solidFill>
                  <a:schemeClr val="tx1"/>
                </a:solidFill>
              </a:rPr>
              <a:t>инструктирование и координация работы - это методы руководства, основанные на передаче подчиненному правил выполнения трудовых операций.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200" b="1" dirty="0">
                <a:solidFill>
                  <a:schemeClr val="tx1"/>
                </a:solidFill>
              </a:rPr>
              <a:t>г</a:t>
            </a:r>
            <a:r>
              <a:rPr lang="ru-RU" sz="2200" b="1" dirty="0" smtClean="0">
                <a:solidFill>
                  <a:schemeClr val="tx1"/>
                </a:solidFill>
              </a:rPr>
              <a:t>) </a:t>
            </a:r>
            <a:r>
              <a:rPr lang="ru-RU" sz="2200" dirty="0">
                <a:solidFill>
                  <a:schemeClr val="tx1"/>
                </a:solidFill>
              </a:rPr>
              <a:t>наставление - метод однократного применения со стороны руководителя, когда он аргументировано, объясняет целесообразность трудового задания для подчиненного. </a:t>
            </a:r>
          </a:p>
        </p:txBody>
      </p:sp>
    </p:spTree>
    <p:extLst>
      <p:ext uri="{BB962C8B-B14F-4D97-AF65-F5344CB8AC3E}">
        <p14:creationId xmlns:p14="http://schemas.microsoft.com/office/powerpoint/2010/main" val="32617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5093" y="0"/>
            <a:ext cx="848890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Должностные обязанности учителя.</a:t>
            </a:r>
          </a:p>
          <a:p>
            <a:r>
              <a:rPr lang="ru-RU" dirty="0"/>
              <a:t>Должностные обязанности:</a:t>
            </a:r>
          </a:p>
          <a:p>
            <a:r>
              <a:rPr lang="ru-RU" dirty="0"/>
              <a:t>1.	Проводить на высоком научном и методическом уровне обучение учащихся с учётом педагогических ситуаций и специфики преподаваемого предмета;</a:t>
            </a:r>
          </a:p>
          <a:p>
            <a:r>
              <a:rPr lang="ru-RU" dirty="0"/>
              <a:t>2.	Использует разнообразные формы, методы и средства обучения учащихся;</a:t>
            </a:r>
          </a:p>
          <a:p>
            <a:r>
              <a:rPr lang="ru-RU" dirty="0"/>
              <a:t>3.	Разрабатывает и внедряет новые технологии обучения и авторские общеобразовательные</a:t>
            </a:r>
          </a:p>
          <a:p>
            <a:r>
              <a:rPr lang="ru-RU" dirty="0"/>
              <a:t>программы, учебно-методические пособия на основе государственных общеобразовательных стандартов и основных общеобразовательных программ;</a:t>
            </a:r>
          </a:p>
          <a:p>
            <a:r>
              <a:rPr lang="ru-RU" dirty="0"/>
              <a:t>4.	Планирует учебный материал по преподаваемому предмету, обеспечивает выполнение общеобразовательных программ и достижения всеми учащимися базового уровня требований государственных образовательных стандартов, формирует у них умение и навыки, готовит к практическому применению полученных знаний;</a:t>
            </a:r>
          </a:p>
          <a:p>
            <a:r>
              <a:rPr lang="ru-RU" dirty="0"/>
              <a:t>5.	Готовит учащихся для участия в предметных олимпиадах и конкурсах;</a:t>
            </a:r>
          </a:p>
          <a:p>
            <a:r>
              <a:rPr lang="ru-RU" dirty="0"/>
              <a:t>6.	Проводит переводные экзамены учащихся, а также участвует в государственной итоговой аттестации выпускников;</a:t>
            </a:r>
          </a:p>
          <a:p>
            <a:r>
              <a:rPr lang="ru-RU" dirty="0"/>
              <a:t>7.	Правильно и в срок заполняет необходимую школьную документацию;</a:t>
            </a:r>
          </a:p>
          <a:p>
            <a:r>
              <a:rPr lang="ru-RU" dirty="0"/>
              <a:t>8.	Активно участвует в заседании Педагогического совета, методических объединений и т.д.;</a:t>
            </a:r>
          </a:p>
          <a:p>
            <a:r>
              <a:rPr lang="ru-RU" dirty="0"/>
              <a:t>9.	Проводит работу по изучению государственных символик Кыргызской Республики, учебно-воспитательную работу на основе общечеловеческих принципов, заложенных в эпосе «</a:t>
            </a:r>
            <a:r>
              <a:rPr lang="ru-RU" dirty="0" err="1"/>
              <a:t>Манас</a:t>
            </a:r>
            <a:r>
              <a:rPr lang="ru-RU" dirty="0"/>
              <a:t>» и лучших традициях кыргызского и других народов, проживающих в Республике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8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398" y="312821"/>
            <a:ext cx="84889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</a:t>
            </a:r>
            <a:r>
              <a:rPr lang="ru-RU" dirty="0"/>
              <a:t>.	Реализует школьный компонент учебного плана и руководит </a:t>
            </a:r>
            <a:r>
              <a:rPr lang="ru-RU" dirty="0" smtClean="0"/>
              <a:t>предметными </a:t>
            </a:r>
            <a:r>
              <a:rPr lang="ru-RU" dirty="0"/>
              <a:t>и другими кружками;</a:t>
            </a:r>
          </a:p>
          <a:p>
            <a:r>
              <a:rPr lang="ru-RU" dirty="0"/>
              <a:t>11.	Осуществляет работу в постоянной связи с родителями (законными представителями) учащихся;</a:t>
            </a:r>
          </a:p>
          <a:p>
            <a:r>
              <a:rPr lang="ru-RU" dirty="0"/>
              <a:t>12.	Следит и оповещает классного руководителя о состоянии учебной среды в классе;</a:t>
            </a:r>
          </a:p>
          <a:p>
            <a:r>
              <a:rPr lang="ru-RU" dirty="0"/>
              <a:t>1 З. Изучает индивидуально-психологические особенности учащихся, анализирует их</a:t>
            </a:r>
          </a:p>
          <a:p>
            <a:r>
              <a:rPr lang="ru-RU" dirty="0"/>
              <a:t>успеваемость, а также обеспечивает соблюдение учебной дисциплины и режима посещения занятий;</a:t>
            </a:r>
          </a:p>
          <a:p>
            <a:r>
              <a:rPr lang="ru-RU" dirty="0"/>
              <a:t>14.	Систематически повышает свою профессиональную и квалификационную подготовку;</a:t>
            </a:r>
          </a:p>
          <a:p>
            <a:r>
              <a:rPr lang="ru-RU" dirty="0"/>
              <a:t>15.	Соблюдает и выполняет требования по охране детства, защите прав и интересов несовершеннолетних, технике безопасности, санитарно-гигиеническому режиму, охране труда учащихся и сохранности материально-технической базы общеобразовательной организации;</a:t>
            </a:r>
          </a:p>
          <a:p>
            <a:r>
              <a:rPr lang="ru-RU" dirty="0"/>
              <a:t>16.	Контролирует обеспечение и сохранность учебников, используемых учащимися;</a:t>
            </a:r>
          </a:p>
          <a:p>
            <a:r>
              <a:rPr lang="ru-RU" dirty="0"/>
              <a:t>17.	Разрабатывает план оснащения учебного кабинета по соответствующему предмету современным оборудованием и учебно-дидактическим материалом;</a:t>
            </a:r>
          </a:p>
          <a:p>
            <a:r>
              <a:rPr lang="ru-RU" dirty="0"/>
              <a:t>18.	Несёт персональную ответственность за охрану жизни и здоровья вверенного контингента, учащихся во время урока и проведения внеклассных мероприятий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7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4024" y="586854"/>
            <a:ext cx="84889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Должен </a:t>
            </a:r>
            <a:r>
              <a:rPr lang="ru-RU" sz="2400" dirty="0"/>
              <a:t>знать: Конституцию Кыргызской Республики и государственную символику Кыргызской Республики; Законы Кыргызской Республики «Об образовании» и «О статусе учителя»; Трудовой Кодекс Кыргызской Республики; нормативно правовые документы Министерства образования, местной государственной администрации и местного органа самоуправления по вопросам образования и воспитания учащихся; педагогику и педагогическую психологию; основы социологии, физиологию и гигиену детей; достижения мировой и отечественной педагогической науки и практики; основы управления и финансирования образования; функции и права государственных институтов, общественных организаций в части образования и воспитания учащихся; Конвекцию о правах ребёнка; нормы педагогической этики; правила техники безопасности и противопожарной защиты.</a:t>
            </a:r>
          </a:p>
        </p:txBody>
      </p:sp>
    </p:spTree>
    <p:extLst>
      <p:ext uri="{BB962C8B-B14F-4D97-AF65-F5344CB8AC3E}">
        <p14:creationId xmlns:p14="http://schemas.microsoft.com/office/powerpoint/2010/main" val="37287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8" y="1123838"/>
            <a:ext cx="2371060" cy="4601183"/>
          </a:xfrm>
        </p:spPr>
        <p:txBody>
          <a:bodyPr>
            <a:normAutofit/>
          </a:bodyPr>
          <a:lstStyle/>
          <a:p>
            <a:r>
              <a:rPr lang="ru-RU" sz="3200" b="1" dirty="0"/>
              <a:t>Персонал как объект управления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9540" y="864109"/>
            <a:ext cx="6257286" cy="51206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Персонал является неотъемлемой частью любой организации, поскольку любая организация представляет собой взаимодействие людей, объединенных общими целями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Сущность </a:t>
            </a:r>
            <a:r>
              <a:rPr lang="ru-RU" sz="2800" b="1" dirty="0">
                <a:solidFill>
                  <a:schemeClr val="tx1"/>
                </a:solidFill>
              </a:rPr>
              <a:t>управления персоналом заключается в рациональном формировании системы управления персоналом, грамотном отборе и подборе кадров и в целом планировании кадровой работы, </a:t>
            </a:r>
            <a:r>
              <a:rPr lang="ru-RU" sz="2800" b="1" dirty="0" smtClean="0">
                <a:solidFill>
                  <a:schemeClr val="tx1"/>
                </a:solidFill>
              </a:rPr>
              <a:t>а </a:t>
            </a:r>
            <a:r>
              <a:rPr lang="ru-RU" sz="2800" b="1" dirty="0">
                <a:solidFill>
                  <a:schemeClr val="tx1"/>
                </a:solidFill>
              </a:rPr>
              <a:t>также определении кадрового потенциала и потребности организации в персонале.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069" y="1028416"/>
            <a:ext cx="8748215" cy="460057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Среди учителей школы было проведено анкетирование.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Данное анкетирование проводилось с целью улучшения условий профессиональной деятельности.</a:t>
            </a:r>
            <a:br>
              <a:rPr lang="ru-RU" sz="4400" b="1" dirty="0" smtClean="0">
                <a:solidFill>
                  <a:schemeClr val="tx1"/>
                </a:solidFill>
              </a:rPr>
            </a:br>
            <a:r>
              <a:rPr lang="ru-RU" sz="4400" b="1" dirty="0">
                <a:solidFill>
                  <a:schemeClr val="tx1"/>
                </a:solidFill>
              </a:rPr>
              <a:t/>
            </a:r>
            <a:br>
              <a:rPr lang="ru-RU" sz="4400" b="1" dirty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Его результаты следующие: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8547" y="224588"/>
            <a:ext cx="9144000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ky-KG" sz="2400" b="1" dirty="0" smtClean="0">
                <a:solidFill>
                  <a:schemeClr val="tx1"/>
                </a:solidFill>
              </a:rPr>
              <a:t>Анализ анкетирования №1 показал следующие результаты: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24021682"/>
              </p:ext>
            </p:extLst>
          </p:nvPr>
        </p:nvGraphicFramePr>
        <p:xfrm>
          <a:off x="208547" y="898357"/>
          <a:ext cx="8710863" cy="571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76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23935614"/>
              </p:ext>
            </p:extLst>
          </p:nvPr>
        </p:nvGraphicFramePr>
        <p:xfrm>
          <a:off x="385010" y="225926"/>
          <a:ext cx="8406064" cy="641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81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01017576"/>
              </p:ext>
            </p:extLst>
          </p:nvPr>
        </p:nvGraphicFramePr>
        <p:xfrm>
          <a:off x="385010" y="225926"/>
          <a:ext cx="8406064" cy="641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5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10841935"/>
              </p:ext>
            </p:extLst>
          </p:nvPr>
        </p:nvGraphicFramePr>
        <p:xfrm>
          <a:off x="385010" y="225926"/>
          <a:ext cx="8406064" cy="641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44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68321798"/>
              </p:ext>
            </p:extLst>
          </p:nvPr>
        </p:nvGraphicFramePr>
        <p:xfrm>
          <a:off x="385010" y="225926"/>
          <a:ext cx="8406064" cy="641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18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79615432"/>
              </p:ext>
            </p:extLst>
          </p:nvPr>
        </p:nvGraphicFramePr>
        <p:xfrm>
          <a:off x="385010" y="225926"/>
          <a:ext cx="8406064" cy="6415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7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3" y="818866"/>
            <a:ext cx="80521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600" b="1" dirty="0" smtClean="0"/>
              <a:t>Анкетирование показало, </a:t>
            </a:r>
          </a:p>
          <a:p>
            <a:r>
              <a:rPr lang="ky-KG" sz="3600" b="1" dirty="0" smtClean="0"/>
              <a:t>что организационные моменты и условия труда большинство учителей оценивает положительно.</a:t>
            </a:r>
          </a:p>
          <a:p>
            <a:r>
              <a:rPr lang="ky-KG" sz="3600" b="1" dirty="0" smtClean="0"/>
              <a:t>Отношения между коллегами удовлетворительные.</a:t>
            </a:r>
            <a:endParaRPr lang="ru-RU" sz="3600" b="1" dirty="0" smtClean="0"/>
          </a:p>
          <a:p>
            <a:r>
              <a:rPr lang="ky-KG" sz="3600" b="1" dirty="0" smtClean="0"/>
              <a:t>Трудности в первый год работы в основном в отношениях с родителями</a:t>
            </a:r>
            <a:r>
              <a:rPr lang="ru-RU" sz="3600" b="1" dirty="0"/>
              <a:t> </a:t>
            </a:r>
            <a:r>
              <a:rPr lang="ru-RU" sz="3600" b="1" dirty="0" smtClean="0"/>
              <a:t>и организации самообразования</a:t>
            </a:r>
            <a:endParaRPr lang="ky-KG" sz="3600" b="1" dirty="0"/>
          </a:p>
        </p:txBody>
      </p:sp>
    </p:spTree>
    <p:extLst>
      <p:ext uri="{BB962C8B-B14F-4D97-AF65-F5344CB8AC3E}">
        <p14:creationId xmlns:p14="http://schemas.microsoft.com/office/powerpoint/2010/main" val="686884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910" y="286603"/>
            <a:ext cx="8502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y-KG" sz="2400" b="1" dirty="0"/>
              <a:t>Анализ анкетирования </a:t>
            </a:r>
            <a:r>
              <a:rPr lang="ky-KG" sz="2400" b="1" dirty="0" smtClean="0"/>
              <a:t>№2 </a:t>
            </a:r>
            <a:r>
              <a:rPr lang="ky-KG" sz="2400" b="1" dirty="0"/>
              <a:t>показал следующие результаты: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7741279"/>
              </p:ext>
            </p:extLst>
          </p:nvPr>
        </p:nvGraphicFramePr>
        <p:xfrm>
          <a:off x="682388" y="748267"/>
          <a:ext cx="8120418" cy="581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977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64714208"/>
              </p:ext>
            </p:extLst>
          </p:nvPr>
        </p:nvGraphicFramePr>
        <p:xfrm>
          <a:off x="682388" y="748267"/>
          <a:ext cx="8120418" cy="581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249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768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3450" y="395785"/>
            <a:ext cx="2988859" cy="573205"/>
          </a:xfrm>
          <a:prstGeom prst="rect">
            <a:avLst/>
          </a:prstGeom>
          <a:solidFill>
            <a:srgbClr val="CCC1DA"/>
          </a:solidFill>
          <a:ln>
            <a:solidFill>
              <a:srgbClr val="CCC1D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персоналом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66531" y="4435522"/>
            <a:ext cx="2129051" cy="600502"/>
          </a:xfrm>
          <a:prstGeom prst="rect">
            <a:avLst/>
          </a:prstGeom>
          <a:solidFill>
            <a:srgbClr val="DBEEF4"/>
          </a:solidFill>
          <a:ln>
            <a:solidFill>
              <a:srgbClr val="DBEE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персонала между собой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48723146"/>
              </p:ext>
            </p:extLst>
          </p:nvPr>
        </p:nvGraphicFramePr>
        <p:xfrm>
          <a:off x="682388" y="748267"/>
          <a:ext cx="8120418" cy="5816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741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854" y="723332"/>
            <a:ext cx="80521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3200" b="1" dirty="0" smtClean="0"/>
              <a:t>Анкетирование показало, что учителя удовлетворены своей работой. </a:t>
            </a:r>
          </a:p>
          <a:p>
            <a:r>
              <a:rPr lang="ky-KG" sz="3200" b="1" dirty="0" smtClean="0"/>
              <a:t>Моральное стимулирование побуждает к эффективной и качественной работе.</a:t>
            </a:r>
            <a:endParaRPr lang="ky-KG" sz="3200" b="1" dirty="0"/>
          </a:p>
          <a:p>
            <a:r>
              <a:rPr lang="ky-KG" sz="3200" b="1" dirty="0" smtClean="0"/>
              <a:t>В современных условиях успешность педагогической деятельности зависит от следующих факторов:</a:t>
            </a:r>
          </a:p>
          <a:p>
            <a:pPr marL="571500" indent="-571500">
              <a:buFontTx/>
              <a:buChar char="-"/>
            </a:pPr>
            <a:r>
              <a:rPr lang="ky-KG" sz="3200" b="1" dirty="0" smtClean="0"/>
              <a:t>Умение использовать время;</a:t>
            </a:r>
            <a:endParaRPr lang="ky-KG" sz="3200" b="1" dirty="0"/>
          </a:p>
          <a:p>
            <a:pPr marL="571500" indent="-571500">
              <a:buFontTx/>
              <a:buChar char="-"/>
            </a:pPr>
            <a:r>
              <a:rPr lang="ky-KG" sz="3200" b="1" dirty="0" smtClean="0"/>
              <a:t>Повышать стрессоустойчивость;</a:t>
            </a:r>
          </a:p>
          <a:p>
            <a:pPr marL="571500" indent="-571500">
              <a:buFontTx/>
              <a:buChar char="-"/>
            </a:pPr>
            <a:r>
              <a:rPr lang="ky-KG" sz="3200" b="1" dirty="0" smtClean="0"/>
              <a:t>Реализовывать креативный подход  в образовательном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3461900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604" y="2470245"/>
            <a:ext cx="8570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y-KG" sz="4400" b="1" dirty="0" smtClean="0"/>
              <a:t>Работа с соц. </a:t>
            </a:r>
            <a:r>
              <a:rPr lang="ky-KG" sz="4400" b="1" dirty="0"/>
              <a:t>п</a:t>
            </a:r>
            <a:r>
              <a:rPr lang="ky-KG" sz="4400" b="1" dirty="0" smtClean="0"/>
              <a:t>артнёрами </a:t>
            </a:r>
          </a:p>
          <a:p>
            <a:pPr algn="ctr"/>
            <a:r>
              <a:rPr lang="ky-KG" sz="4400" b="1" dirty="0" smtClean="0"/>
              <a:t>за 2022-2023 уч. г., 2023-2024 уч. г.</a:t>
            </a:r>
          </a:p>
        </p:txBody>
      </p:sp>
    </p:spTree>
    <p:extLst>
      <p:ext uri="{BB962C8B-B14F-4D97-AF65-F5344CB8AC3E}">
        <p14:creationId xmlns:p14="http://schemas.microsoft.com/office/powerpoint/2010/main" val="1233987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87708"/>
              </p:ext>
            </p:extLst>
          </p:nvPr>
        </p:nvGraphicFramePr>
        <p:xfrm>
          <a:off x="0" y="133267"/>
          <a:ext cx="9144000" cy="6588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925"/>
                <a:gridCol w="1214651"/>
                <a:gridCol w="1023582"/>
                <a:gridCol w="1132764"/>
                <a:gridCol w="2483893"/>
                <a:gridCol w="1310185"/>
              </a:tblGrid>
              <a:tr h="45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Преобретение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Количество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Сумма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Единица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измерения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Спонсоры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Итого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(сом)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45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Интерактивная доска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43 000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Марафон-115лет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43 000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Принтер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23 000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Марафон-115лет</a:t>
                      </a:r>
                      <a:r>
                        <a:rPr lang="ky-KG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69 000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Сосны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2 000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Марафон-115лет</a:t>
                      </a:r>
                      <a:endParaRPr lang="ru-RU" sz="1400" dirty="0">
                        <a:effectLst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18 000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45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Магнитные доски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2500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Марафон-115лет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Выпускники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7500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Мебель школьная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15 парт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30стульев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Марафон-115лет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Выпускники -</a:t>
                      </a:r>
                      <a:r>
                        <a:rPr lang="ky-KG" sz="1600" dirty="0" smtClean="0">
                          <a:effectLst/>
                        </a:rPr>
                        <a:t>2006г</a:t>
                      </a:r>
                      <a:r>
                        <a:rPr lang="ky-KG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226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Ресепшен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70 000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Выпускники  -2003г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70 000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226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Лампы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325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Выпускники  -2003г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1 300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Печка</a:t>
                      </a:r>
                      <a:r>
                        <a:rPr lang="ru-RU" sz="1400" baseline="0" dirty="0" smtClean="0">
                          <a:effectLst/>
                        </a:rPr>
                        <a:t> (</a:t>
                      </a:r>
                      <a:r>
                        <a:rPr lang="ky-KG" sz="1600" dirty="0" smtClean="0">
                          <a:effectLst/>
                        </a:rPr>
                        <a:t>котёл</a:t>
                      </a:r>
                      <a:r>
                        <a:rPr lang="ky-KG" sz="1600" dirty="0">
                          <a:effectLst/>
                        </a:rPr>
                        <a:t>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700 000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Айыл өкмөт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700 000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45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Интернет в компьютерный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60 000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Айыл өкмөт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60 000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226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Компьютер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23 000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Родители 3в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23 000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45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Капитальный ремонт класса №31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40 000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Выпускники-2013г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40 000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45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Паркет в класс ДПМ</a:t>
                      </a:r>
                      <a:endParaRPr lang="ru-RU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Линолиум в №33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20 000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15 000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СХПК “Жайыл”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Родители 7в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20 000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15 000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226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Телевизоры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18 000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Родители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198 000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Чехлы для стульев  в актовый зал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430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Директор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Учителя 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20 000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18 700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301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ВСЕГО: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2000" dirty="0">
                          <a:effectLst/>
                        </a:rPr>
                        <a:t>1 403 </a:t>
                      </a:r>
                      <a:r>
                        <a:rPr lang="ky-KG" sz="2000" dirty="0" smtClean="0">
                          <a:effectLst/>
                        </a:rPr>
                        <a:t>500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34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03846"/>
              </p:ext>
            </p:extLst>
          </p:nvPr>
        </p:nvGraphicFramePr>
        <p:xfrm>
          <a:off x="0" y="0"/>
          <a:ext cx="9144000" cy="388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812"/>
                <a:gridCol w="1201003"/>
                <a:gridCol w="955343"/>
                <a:gridCol w="1132764"/>
                <a:gridCol w="2483893"/>
                <a:gridCol w="1310185"/>
              </a:tblGrid>
              <a:tr h="45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Преобретение 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Количество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Сумма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Единица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измерения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Спонсоры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Итого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(сом)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4519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Интерактивная доска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43 000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шт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Жайыл</a:t>
                      </a:r>
                      <a:r>
                        <a:rPr lang="ky-KG" sz="1600" baseline="0" dirty="0" smtClean="0">
                          <a:effectLst/>
                        </a:rPr>
                        <a:t> а</a:t>
                      </a:r>
                      <a:r>
                        <a:rPr lang="ky-KG" sz="1600" dirty="0" smtClean="0">
                          <a:effectLst/>
                        </a:rPr>
                        <a:t>йыл окмоту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43 000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Стол учительский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8500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шт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Выпускники 2006 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8500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Шторы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7000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м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СХПК «Жайыл»</a:t>
                      </a:r>
                      <a:endParaRPr lang="ru-RU" sz="1400" dirty="0">
                        <a:effectLst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7000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452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Экран для проектора</a:t>
                      </a:r>
                      <a:r>
                        <a:rPr lang="ky-KG" sz="1600" baseline="0" dirty="0" smtClean="0">
                          <a:effectLst/>
                        </a:rPr>
                        <a:t> со стойкой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10 000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Шт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СХПК «Жайыл»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10 000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Экран для проектора без стойки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6000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шт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Жайыл айыл окмоту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6000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226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Магнитные</a:t>
                      </a:r>
                      <a:r>
                        <a:rPr lang="ky-KG" sz="1600" baseline="0" dirty="0" smtClean="0">
                          <a:effectLst/>
                        </a:rPr>
                        <a:t> доски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baseline="0" dirty="0" smtClean="0">
                          <a:effectLst/>
                        </a:rPr>
                        <a:t>50 на 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3000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шт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Жайыл айыл окмоту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</a:rPr>
                        <a:t>3000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226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Ремонт</a:t>
                      </a:r>
                      <a:r>
                        <a:rPr lang="ky-KG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отопительной системы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Жайыл айыл</a:t>
                      </a:r>
                      <a:r>
                        <a:rPr lang="ky-KG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окмоту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ky-KG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  <a:tr h="301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ВСЕГО: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y-KG" sz="2000" dirty="0" smtClean="0">
                          <a:effectLst/>
                        </a:rPr>
                        <a:t>147 500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447" marR="394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30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8" y="1123838"/>
            <a:ext cx="2371060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Качественный</a:t>
            </a:r>
            <a:r>
              <a:rPr lang="ru-RU" sz="3200" b="1" dirty="0" smtClean="0"/>
              <a:t> состав по уровню </a:t>
            </a:r>
            <a:r>
              <a:rPr lang="ru-RU" sz="2800" b="1" dirty="0" smtClean="0"/>
              <a:t>образования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9540" y="864109"/>
            <a:ext cx="6257286" cy="5120640"/>
          </a:xfrm>
        </p:spPr>
        <p:txBody>
          <a:bodyPr>
            <a:noAutofit/>
          </a:bodyPr>
          <a:lstStyle/>
          <a:p>
            <a:r>
              <a:rPr lang="ky-KG" sz="2800" b="1" dirty="0" smtClean="0">
                <a:solidFill>
                  <a:schemeClr val="tx1"/>
                </a:solidFill>
              </a:rPr>
              <a:t>Высшее образование: 28</a:t>
            </a:r>
          </a:p>
          <a:p>
            <a:r>
              <a:rPr lang="ky-KG" sz="2800" b="1" dirty="0" smtClean="0">
                <a:solidFill>
                  <a:schemeClr val="tx1"/>
                </a:solidFill>
              </a:rPr>
              <a:t>Бакалавр: 6</a:t>
            </a:r>
          </a:p>
          <a:p>
            <a:r>
              <a:rPr lang="ky-KG" sz="2800" b="1" dirty="0" smtClean="0">
                <a:solidFill>
                  <a:schemeClr val="tx1"/>
                </a:solidFill>
              </a:rPr>
              <a:t>Среднее-педагогическое: 7</a:t>
            </a:r>
          </a:p>
          <a:p>
            <a:r>
              <a:rPr lang="ky-KG" sz="2800" b="1" dirty="0" smtClean="0">
                <a:solidFill>
                  <a:schemeClr val="tx1"/>
                </a:solidFill>
              </a:rPr>
              <a:t>Средне-специальное: 8</a:t>
            </a:r>
          </a:p>
          <a:p>
            <a:r>
              <a:rPr lang="ky-KG" sz="2800" b="1" dirty="0" smtClean="0">
                <a:solidFill>
                  <a:schemeClr val="tx1"/>
                </a:solidFill>
              </a:rPr>
              <a:t>Всего: 49</a:t>
            </a:r>
          </a:p>
          <a:p>
            <a:pPr marL="0" indent="0">
              <a:buNone/>
            </a:pPr>
            <a:r>
              <a:rPr lang="ky-KG" sz="2800" b="1" dirty="0" smtClean="0">
                <a:solidFill>
                  <a:schemeClr val="tx1"/>
                </a:solidFill>
              </a:rPr>
              <a:t>За последние 2 года наблюдается рост числа работников с высшим профессиональным образованием. Это доказывает, что успех деятельности школы напрямую зависит от компетенции каждого учителя.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8" y="1123838"/>
            <a:ext cx="2371060" cy="460118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Качественный</a:t>
            </a:r>
            <a:r>
              <a:rPr lang="ru-RU" sz="3200" b="1" dirty="0" smtClean="0"/>
              <a:t> состав по уровню </a:t>
            </a:r>
            <a:r>
              <a:rPr lang="ru-RU" sz="2800" b="1" dirty="0" smtClean="0"/>
              <a:t>образования </a:t>
            </a:r>
            <a:endParaRPr lang="ru-RU" sz="2800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139133"/>
              </p:ext>
            </p:extLst>
          </p:nvPr>
        </p:nvGraphicFramePr>
        <p:xfrm>
          <a:off x="2565779" y="423081"/>
          <a:ext cx="6277970" cy="586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97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56566940"/>
              </p:ext>
            </p:extLst>
          </p:nvPr>
        </p:nvGraphicFramePr>
        <p:xfrm>
          <a:off x="541361" y="1137693"/>
          <a:ext cx="7974842" cy="534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10185" y="191069"/>
            <a:ext cx="6673755" cy="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 smtClean="0"/>
              <a:t>Основные сферы кадровой политики школы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469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24525412"/>
              </p:ext>
            </p:extLst>
          </p:nvPr>
        </p:nvGraphicFramePr>
        <p:xfrm>
          <a:off x="541361" y="1137693"/>
          <a:ext cx="7974842" cy="534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310185" y="191069"/>
            <a:ext cx="6673755" cy="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2400" b="1" dirty="0" smtClean="0"/>
              <a:t>Элементы системы управления персоналом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6907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72" y="0"/>
            <a:ext cx="485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4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а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ам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1247</TotalTime>
  <Words>2064</Words>
  <Application>Microsoft Office PowerPoint</Application>
  <PresentationFormat>Экран (4:3)</PresentationFormat>
  <Paragraphs>490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Arial</vt:lpstr>
      <vt:lpstr>Calibri</vt:lpstr>
      <vt:lpstr>Corbel</vt:lpstr>
      <vt:lpstr>Times New Roman</vt:lpstr>
      <vt:lpstr>Wingdings</vt:lpstr>
      <vt:lpstr>Wingdings 2</vt:lpstr>
      <vt:lpstr>Рама</vt:lpstr>
      <vt:lpstr>Чуйская область  Жайылский район  Алексеевская средняя общеобразовательная школа</vt:lpstr>
      <vt:lpstr>Управление персоналом образовательной организации, как компонент контроля качества образовательного процесса</vt:lpstr>
      <vt:lpstr>Персонал как объект управления</vt:lpstr>
      <vt:lpstr>Презентация PowerPoint</vt:lpstr>
      <vt:lpstr>Качественный состав по уровню образования </vt:lpstr>
      <vt:lpstr>Качественный состав по уровню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Уровни управления в образовательной организации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управления образовательной организацией</vt:lpstr>
      <vt:lpstr>Презентация PowerPoint</vt:lpstr>
      <vt:lpstr>Презентация PowerPoint</vt:lpstr>
      <vt:lpstr>Презентация PowerPoint</vt:lpstr>
      <vt:lpstr>Организационные методы </vt:lpstr>
      <vt:lpstr>Распорядительные методы </vt:lpstr>
      <vt:lpstr>Презентация PowerPoint</vt:lpstr>
      <vt:lpstr>Презентация PowerPoint</vt:lpstr>
      <vt:lpstr>Презентация PowerPoint</vt:lpstr>
      <vt:lpstr>Среди учителей школы было проведено анкетирование. Данное анкетирование проводилось с целью улучшения условий профессиональной деятельности.  Его результаты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Гаузер</dc:creator>
  <cp:lastModifiedBy>Пользователь</cp:lastModifiedBy>
  <cp:revision>109</cp:revision>
  <dcterms:created xsi:type="dcterms:W3CDTF">2021-12-13T16:37:49Z</dcterms:created>
  <dcterms:modified xsi:type="dcterms:W3CDTF">2023-11-21T09:24:40Z</dcterms:modified>
</cp:coreProperties>
</file>