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Caveat Bold" panose="020B0604020202020204" charset="0"/>
      <p:regular r:id="rId45"/>
    </p:embeddedFont>
    <p:embeddedFont>
      <p:font typeface="Century Gothic Paneuropean" panose="020B0604020202020204" charset="0"/>
      <p:regular r:id="rId46"/>
    </p:embeddedFont>
    <p:embeddedFont>
      <p:font typeface="Century Gothic Paneuropean Bold" panose="020B0604020202020204" charset="0"/>
      <p:regular r:id="rId47"/>
    </p:embeddedFont>
    <p:embeddedFont>
      <p:font typeface="Century Gothic Paneuropean Bold Italics" panose="020B0604020202020204" charset="0"/>
      <p:regular r:id="rId48"/>
    </p:embeddedFont>
    <p:embeddedFont>
      <p:font typeface="Century Gothic Paneuropean Italics" panose="020B0604020202020204" charset="0"/>
      <p:regular r:id="rId49"/>
    </p:embeddedFont>
    <p:embeddedFont>
      <p:font typeface="League Spartan" panose="020B0604020202020204" charset="0"/>
      <p:regular r:id="rId50"/>
    </p:embeddedFont>
    <p:embeddedFont>
      <p:font typeface="Lora Bold" panose="020B0604020202020204" charset="0"/>
      <p:regular r:id="rId51"/>
    </p:embeddedFont>
    <p:embeddedFont>
      <p:font typeface="Noto Sans Bold" panose="020B0604020202020204" charset="0"/>
      <p:regular r:id="rId52"/>
    </p:embeddedFont>
    <p:embeddedFont>
      <p:font typeface="Open Sans Bold" panose="020B0604020202020204" charset="0"/>
      <p:regular r:id="rId53"/>
    </p:embeddedFont>
    <p:embeddedFont>
      <p:font typeface="Raleway 1 Bold" panose="020B0604020202020204" charset="0"/>
      <p:regular r:id="rId54"/>
    </p:embeddedFont>
    <p:embeddedFont>
      <p:font typeface="Raleway 1 Bold Italics" panose="020B0604020202020204" charset="0"/>
      <p:regular r:id="rId55"/>
    </p:embeddedFont>
    <p:embeddedFont>
      <p:font typeface="Raleway 2 Bold"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svg"/><Relationship Id="rId21" Type="http://schemas.openxmlformats.org/officeDocument/2006/relationships/image" Target="../media/image55.svg"/><Relationship Id="rId34" Type="http://schemas.openxmlformats.org/officeDocument/2006/relationships/image" Target="../media/image68.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png"/><Relationship Id="rId33" Type="http://schemas.openxmlformats.org/officeDocument/2006/relationships/image" Target="../media/image67.svg"/><Relationship Id="rId38" Type="http://schemas.openxmlformats.org/officeDocument/2006/relationships/image" Target="../media/image72.png"/><Relationship Id="rId2" Type="http://schemas.openxmlformats.org/officeDocument/2006/relationships/image" Target="../media/image11.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gif"/><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svg"/><Relationship Id="rId5" Type="http://schemas.openxmlformats.org/officeDocument/2006/relationships/image" Target="../media/image9.png"/><Relationship Id="rId15" Type="http://schemas.openxmlformats.org/officeDocument/2006/relationships/image" Target="../media/image49.svg"/><Relationship Id="rId23" Type="http://schemas.openxmlformats.org/officeDocument/2006/relationships/image" Target="../media/image57.svg"/><Relationship Id="rId28" Type="http://schemas.openxmlformats.org/officeDocument/2006/relationships/image" Target="../media/image62.sv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svg"/><Relationship Id="rId31" Type="http://schemas.openxmlformats.org/officeDocument/2006/relationships/image" Target="../media/image65.png"/><Relationship Id="rId4" Type="http://schemas.openxmlformats.org/officeDocument/2006/relationships/image" Target="../media/image13.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svg"/><Relationship Id="rId35" Type="http://schemas.openxmlformats.org/officeDocument/2006/relationships/image" Target="../media/image69.svg"/><Relationship Id="rId8" Type="http://schemas.openxmlformats.org/officeDocument/2006/relationships/image" Target="../media/image42.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9.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2.png"/><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9.png"/><Relationship Id="rId10" Type="http://schemas.openxmlformats.org/officeDocument/2006/relationships/image" Target="../media/image86.png"/><Relationship Id="rId4" Type="http://schemas.openxmlformats.org/officeDocument/2006/relationships/image" Target="../media/image13.png"/><Relationship Id="rId9" Type="http://schemas.openxmlformats.org/officeDocument/2006/relationships/image" Target="../media/image85.sv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1.png"/><Relationship Id="rId7" Type="http://schemas.openxmlformats.org/officeDocument/2006/relationships/image" Target="../media/image9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9.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haveibeenpwned.com" TargetMode="Externa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haveibeenpwned.com" TargetMode="Externa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2.png"/><Relationship Id="rId7" Type="http://schemas.openxmlformats.org/officeDocument/2006/relationships/image" Target="../media/image10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haveibeenpwned.com" TargetMode="Externa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2.png"/><Relationship Id="rId7" Type="http://schemas.openxmlformats.org/officeDocument/2006/relationships/image" Target="../media/image10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9.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9.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9.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9.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3.gif"/><Relationship Id="rId5" Type="http://schemas.openxmlformats.org/officeDocument/2006/relationships/image" Target="../media/image9.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5.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6.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haveibeenpwned.com" TargetMode="Externa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2.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gif"/><Relationship Id="rId5" Type="http://schemas.openxmlformats.org/officeDocument/2006/relationships/image" Target="../media/image9.png"/><Relationship Id="rId15" Type="http://schemas.openxmlformats.org/officeDocument/2006/relationships/image" Target="../media/image32.svg"/><Relationship Id="rId10" Type="http://schemas.openxmlformats.org/officeDocument/2006/relationships/image" Target="../media/image27.svg"/><Relationship Id="rId4" Type="http://schemas.openxmlformats.org/officeDocument/2006/relationships/image" Target="../media/image13.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37.svg"/><Relationship Id="rId12"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4.svg"/><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2588596" y="7449663"/>
            <a:ext cx="8028719" cy="6671135"/>
          </a:xfrm>
          <a:custGeom>
            <a:avLst/>
            <a:gdLst/>
            <a:ahLst/>
            <a:cxnLst/>
            <a:rect l="l" t="t" r="r" b="b"/>
            <a:pathLst>
              <a:path w="8028719" h="6671135">
                <a:moveTo>
                  <a:pt x="0" y="0"/>
                </a:moveTo>
                <a:lnTo>
                  <a:pt x="8028718" y="0"/>
                </a:lnTo>
                <a:lnTo>
                  <a:pt x="8028718" y="6671135"/>
                </a:lnTo>
                <a:lnTo>
                  <a:pt x="0" y="667113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11871229" cy="10287000"/>
          </a:xfrm>
          <a:custGeom>
            <a:avLst/>
            <a:gdLst/>
            <a:ahLst/>
            <a:cxnLst/>
            <a:rect l="l" t="t" r="r" b="b"/>
            <a:pathLst>
              <a:path w="11871229" h="10287000">
                <a:moveTo>
                  <a:pt x="0" y="0"/>
                </a:moveTo>
                <a:lnTo>
                  <a:pt x="11871229" y="0"/>
                </a:lnTo>
                <a:lnTo>
                  <a:pt x="11871229" y="10287000"/>
                </a:lnTo>
                <a:lnTo>
                  <a:pt x="0" y="10287000"/>
                </a:lnTo>
                <a:lnTo>
                  <a:pt x="0" y="0"/>
                </a:lnTo>
                <a:close/>
              </a:path>
            </a:pathLst>
          </a:custGeom>
          <a:blipFill>
            <a:blip r:embed="rId4"/>
            <a:stretch>
              <a:fillRect l="-25753" t="-8954" b="-8954"/>
            </a:stretch>
          </a:blipFill>
        </p:spPr>
      </p:sp>
      <p:sp>
        <p:nvSpPr>
          <p:cNvPr id="4" name="Freeform 4"/>
          <p:cNvSpPr/>
          <p:nvPr/>
        </p:nvSpPr>
        <p:spPr>
          <a:xfrm rot="896433">
            <a:off x="2778041" y="-3797744"/>
            <a:ext cx="17589965" cy="14489733"/>
          </a:xfrm>
          <a:custGeom>
            <a:avLst/>
            <a:gdLst/>
            <a:ahLst/>
            <a:cxnLst/>
            <a:rect l="l" t="t" r="r" b="b"/>
            <a:pathLst>
              <a:path w="17589965" h="14489733">
                <a:moveTo>
                  <a:pt x="0" y="0"/>
                </a:moveTo>
                <a:lnTo>
                  <a:pt x="17589965" y="0"/>
                </a:lnTo>
                <a:lnTo>
                  <a:pt x="17589965" y="14489734"/>
                </a:lnTo>
                <a:lnTo>
                  <a:pt x="0" y="14489734"/>
                </a:lnTo>
                <a:lnTo>
                  <a:pt x="0" y="0"/>
                </a:lnTo>
                <a:close/>
              </a:path>
            </a:pathLst>
          </a:custGeom>
          <a:blipFill>
            <a:blip r:embed="rId5"/>
            <a:stretch>
              <a:fillRect/>
            </a:stretch>
          </a:blipFill>
        </p:spPr>
      </p:sp>
      <p:sp>
        <p:nvSpPr>
          <p:cNvPr id="5" name="Freeform 5"/>
          <p:cNvSpPr/>
          <p:nvPr/>
        </p:nvSpPr>
        <p:spPr>
          <a:xfrm>
            <a:off x="699342" y="379444"/>
            <a:ext cx="1563154" cy="942855"/>
          </a:xfrm>
          <a:custGeom>
            <a:avLst/>
            <a:gdLst/>
            <a:ahLst/>
            <a:cxnLst/>
            <a:rect l="l" t="t" r="r" b="b"/>
            <a:pathLst>
              <a:path w="1563154" h="942855">
                <a:moveTo>
                  <a:pt x="0" y="0"/>
                </a:moveTo>
                <a:lnTo>
                  <a:pt x="1563154" y="0"/>
                </a:lnTo>
                <a:lnTo>
                  <a:pt x="1563154" y="942855"/>
                </a:lnTo>
                <a:lnTo>
                  <a:pt x="0" y="942855"/>
                </a:lnTo>
                <a:lnTo>
                  <a:pt x="0" y="0"/>
                </a:lnTo>
                <a:close/>
              </a:path>
            </a:pathLst>
          </a:custGeom>
          <a:blipFill>
            <a:blip r:embed="rId6"/>
            <a:stretch>
              <a:fillRect/>
            </a:stretch>
          </a:blipFill>
        </p:spPr>
      </p:sp>
      <p:sp>
        <p:nvSpPr>
          <p:cNvPr id="6" name="Freeform 6"/>
          <p:cNvSpPr/>
          <p:nvPr/>
        </p:nvSpPr>
        <p:spPr>
          <a:xfrm>
            <a:off x="16554980" y="379444"/>
            <a:ext cx="1240636" cy="827091"/>
          </a:xfrm>
          <a:custGeom>
            <a:avLst/>
            <a:gdLst/>
            <a:ahLst/>
            <a:cxnLst/>
            <a:rect l="l" t="t" r="r" b="b"/>
            <a:pathLst>
              <a:path w="1240636" h="827091">
                <a:moveTo>
                  <a:pt x="0" y="0"/>
                </a:moveTo>
                <a:lnTo>
                  <a:pt x="1240636" y="0"/>
                </a:lnTo>
                <a:lnTo>
                  <a:pt x="1240636" y="827091"/>
                </a:lnTo>
                <a:lnTo>
                  <a:pt x="0" y="827091"/>
                </a:lnTo>
                <a:lnTo>
                  <a:pt x="0" y="0"/>
                </a:lnTo>
                <a:close/>
              </a:path>
            </a:pathLst>
          </a:custGeom>
          <a:blipFill>
            <a:blip r:embed="rId7"/>
            <a:stretch>
              <a:fillRect/>
            </a:stretch>
          </a:blipFill>
        </p:spPr>
      </p:sp>
      <p:sp>
        <p:nvSpPr>
          <p:cNvPr id="7" name="Freeform 7"/>
          <p:cNvSpPr/>
          <p:nvPr/>
        </p:nvSpPr>
        <p:spPr>
          <a:xfrm>
            <a:off x="14894422" y="9031796"/>
            <a:ext cx="1660559" cy="591506"/>
          </a:xfrm>
          <a:custGeom>
            <a:avLst/>
            <a:gdLst/>
            <a:ahLst/>
            <a:cxnLst/>
            <a:rect l="l" t="t" r="r" b="b"/>
            <a:pathLst>
              <a:path w="1660559" h="591506">
                <a:moveTo>
                  <a:pt x="0" y="0"/>
                </a:moveTo>
                <a:lnTo>
                  <a:pt x="1660558" y="0"/>
                </a:lnTo>
                <a:lnTo>
                  <a:pt x="1660558" y="591506"/>
                </a:lnTo>
                <a:lnTo>
                  <a:pt x="0" y="591506"/>
                </a:lnTo>
                <a:lnTo>
                  <a:pt x="0" y="0"/>
                </a:lnTo>
                <a:close/>
              </a:path>
            </a:pathLst>
          </a:custGeom>
          <a:blipFill>
            <a:blip r:embed="rId8"/>
            <a:stretch>
              <a:fillRect/>
            </a:stretch>
          </a:blipFill>
        </p:spPr>
      </p:sp>
      <p:sp>
        <p:nvSpPr>
          <p:cNvPr id="8" name="Freeform 8"/>
          <p:cNvSpPr/>
          <p:nvPr/>
        </p:nvSpPr>
        <p:spPr>
          <a:xfrm>
            <a:off x="16554980" y="9031796"/>
            <a:ext cx="1527581" cy="634889"/>
          </a:xfrm>
          <a:custGeom>
            <a:avLst/>
            <a:gdLst/>
            <a:ahLst/>
            <a:cxnLst/>
            <a:rect l="l" t="t" r="r" b="b"/>
            <a:pathLst>
              <a:path w="1527581" h="634889">
                <a:moveTo>
                  <a:pt x="0" y="0"/>
                </a:moveTo>
                <a:lnTo>
                  <a:pt x="1527582" y="0"/>
                </a:lnTo>
                <a:lnTo>
                  <a:pt x="1527582" y="634889"/>
                </a:lnTo>
                <a:lnTo>
                  <a:pt x="0" y="634889"/>
                </a:lnTo>
                <a:lnTo>
                  <a:pt x="0" y="0"/>
                </a:lnTo>
                <a:close/>
              </a:path>
            </a:pathLst>
          </a:custGeom>
          <a:blipFill>
            <a:blip r:embed="rId9"/>
            <a:stretch>
              <a:fillRect/>
            </a:stretch>
          </a:blipFill>
        </p:spPr>
      </p:sp>
      <p:sp>
        <p:nvSpPr>
          <p:cNvPr id="9" name="Freeform 9"/>
          <p:cNvSpPr/>
          <p:nvPr/>
        </p:nvSpPr>
        <p:spPr>
          <a:xfrm>
            <a:off x="13869764" y="8919291"/>
            <a:ext cx="686682" cy="859899"/>
          </a:xfrm>
          <a:custGeom>
            <a:avLst/>
            <a:gdLst/>
            <a:ahLst/>
            <a:cxnLst/>
            <a:rect l="l" t="t" r="r" b="b"/>
            <a:pathLst>
              <a:path w="686682" h="859899">
                <a:moveTo>
                  <a:pt x="0" y="0"/>
                </a:moveTo>
                <a:lnTo>
                  <a:pt x="686682" y="0"/>
                </a:lnTo>
                <a:lnTo>
                  <a:pt x="686682" y="859899"/>
                </a:lnTo>
                <a:lnTo>
                  <a:pt x="0" y="859899"/>
                </a:lnTo>
                <a:lnTo>
                  <a:pt x="0" y="0"/>
                </a:lnTo>
                <a:close/>
              </a:path>
            </a:pathLst>
          </a:custGeom>
          <a:blipFill>
            <a:blip r:embed="rId10"/>
            <a:stretch>
              <a:fillRect l="-37120" t="-21081" r="-37654" b="-18487"/>
            </a:stretch>
          </a:blipFill>
        </p:spPr>
      </p:sp>
      <p:sp>
        <p:nvSpPr>
          <p:cNvPr id="10" name="Freeform 10"/>
          <p:cNvSpPr/>
          <p:nvPr/>
        </p:nvSpPr>
        <p:spPr>
          <a:xfrm>
            <a:off x="8435167" y="319867"/>
            <a:ext cx="1417667" cy="1417667"/>
          </a:xfrm>
          <a:custGeom>
            <a:avLst/>
            <a:gdLst/>
            <a:ahLst/>
            <a:cxnLst/>
            <a:rect l="l" t="t" r="r" b="b"/>
            <a:pathLst>
              <a:path w="1417667" h="1417667">
                <a:moveTo>
                  <a:pt x="0" y="0"/>
                </a:moveTo>
                <a:lnTo>
                  <a:pt x="1417666" y="0"/>
                </a:lnTo>
                <a:lnTo>
                  <a:pt x="1417666" y="1417666"/>
                </a:lnTo>
                <a:lnTo>
                  <a:pt x="0" y="1417666"/>
                </a:lnTo>
                <a:lnTo>
                  <a:pt x="0" y="0"/>
                </a:lnTo>
                <a:close/>
              </a:path>
            </a:pathLst>
          </a:custGeom>
          <a:blipFill>
            <a:blip r:embed="rId11"/>
            <a:stretch>
              <a:fillRect/>
            </a:stretch>
          </a:blipFill>
        </p:spPr>
      </p:sp>
      <p:sp>
        <p:nvSpPr>
          <p:cNvPr id="11" name="TextBox 11"/>
          <p:cNvSpPr txBox="1"/>
          <p:nvPr/>
        </p:nvSpPr>
        <p:spPr>
          <a:xfrm>
            <a:off x="1876069" y="6282690"/>
            <a:ext cx="772854" cy="342900"/>
          </a:xfrm>
          <a:prstGeom prst="rect">
            <a:avLst/>
          </a:prstGeom>
        </p:spPr>
        <p:txBody>
          <a:bodyPr lIns="0" tIns="0" rIns="0" bIns="0" rtlCol="0" anchor="t">
            <a:spAutoFit/>
          </a:bodyPr>
          <a:lstStyle/>
          <a:p>
            <a:pPr algn="ctr">
              <a:lnSpc>
                <a:spcPts val="2760"/>
              </a:lnSpc>
            </a:pPr>
            <a:endParaRPr/>
          </a:p>
        </p:txBody>
      </p:sp>
      <p:sp>
        <p:nvSpPr>
          <p:cNvPr id="12" name="TextBox 12"/>
          <p:cNvSpPr txBox="1"/>
          <p:nvPr/>
        </p:nvSpPr>
        <p:spPr>
          <a:xfrm>
            <a:off x="1451410" y="3531294"/>
            <a:ext cx="7977424" cy="2016985"/>
          </a:xfrm>
          <a:prstGeom prst="rect">
            <a:avLst/>
          </a:prstGeom>
        </p:spPr>
        <p:txBody>
          <a:bodyPr lIns="0" tIns="0" rIns="0" bIns="0" rtlCol="0" anchor="t">
            <a:spAutoFit/>
          </a:bodyPr>
          <a:lstStyle/>
          <a:p>
            <a:pPr algn="ctr">
              <a:lnSpc>
                <a:spcPts val="5391"/>
              </a:lnSpc>
              <a:spcBef>
                <a:spcPct val="0"/>
              </a:spcBef>
            </a:pPr>
            <a:r>
              <a:rPr lang="en-US" sz="3850" b="1">
                <a:solidFill>
                  <a:srgbClr val="FFDE59"/>
                </a:solidFill>
                <a:latin typeface="Raleway 1 Bold"/>
                <a:ea typeface="Raleway 1 Bold"/>
                <a:cs typeface="Raleway 1 Bold"/>
                <a:sym typeface="Raleway 1 Bold"/>
              </a:rPr>
              <a:t>Кыргыз Республикасында Жеке дайындарды коргоонун укуктук негиздери жана Кибергигиена</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13399837" y="7003075"/>
            <a:ext cx="3563593" cy="1335514"/>
          </a:xfrm>
          <a:prstGeom prst="rect">
            <a:avLst/>
          </a:prstGeom>
        </p:spPr>
        <p:txBody>
          <a:bodyPr lIns="0" tIns="0" rIns="0" bIns="0" rtlCol="0" anchor="t">
            <a:spAutoFit/>
          </a:bodyPr>
          <a:lstStyle/>
          <a:p>
            <a:pPr marL="0" lvl="0" indent="0" algn="ctr">
              <a:lnSpc>
                <a:spcPts val="3474"/>
              </a:lnSpc>
              <a:spcBef>
                <a:spcPct val="0"/>
              </a:spcBef>
            </a:pPr>
            <a:r>
              <a:rPr lang="en-US" sz="3158" b="1" i="1">
                <a:solidFill>
                  <a:srgbClr val="023972"/>
                </a:solidFill>
                <a:latin typeface="Raleway 1 Bold Italics"/>
                <a:ea typeface="Raleway 1 Bold Italics"/>
                <a:cs typeface="Raleway 1 Bold Italics"/>
                <a:sym typeface="Raleway 1 Bold Italics"/>
              </a:rPr>
              <a:t> бүтүндүк жана купуялуулук принциби</a:t>
            </a:r>
          </a:p>
        </p:txBody>
      </p:sp>
      <p:grpSp>
        <p:nvGrpSpPr>
          <p:cNvPr id="7" name="Group 7"/>
          <p:cNvGrpSpPr/>
          <p:nvPr/>
        </p:nvGrpSpPr>
        <p:grpSpPr>
          <a:xfrm>
            <a:off x="1828068" y="1979453"/>
            <a:ext cx="15135362" cy="1686376"/>
            <a:chOff x="0" y="0"/>
            <a:chExt cx="20180483" cy="2248502"/>
          </a:xfrm>
        </p:grpSpPr>
        <p:sp>
          <p:nvSpPr>
            <p:cNvPr id="8" name="TextBox 8"/>
            <p:cNvSpPr txBox="1"/>
            <p:nvPr/>
          </p:nvSpPr>
          <p:spPr>
            <a:xfrm>
              <a:off x="524317" y="-47625"/>
              <a:ext cx="19656166" cy="1300956"/>
            </a:xfrm>
            <a:prstGeom prst="rect">
              <a:avLst/>
            </a:prstGeom>
          </p:spPr>
          <p:txBody>
            <a:bodyPr lIns="0" tIns="0" rIns="0" bIns="0" rtlCol="0" anchor="t">
              <a:spAutoFit/>
            </a:bodyPr>
            <a:lstStyle/>
            <a:p>
              <a:pPr marL="0" lvl="0" indent="0" algn="ctr">
                <a:lnSpc>
                  <a:spcPts val="4049"/>
                </a:lnSpc>
                <a:spcBef>
                  <a:spcPct val="0"/>
                </a:spcBef>
              </a:pPr>
              <a:r>
                <a:rPr lang="en-US" sz="2917" b="1">
                  <a:solidFill>
                    <a:srgbClr val="F78012"/>
                  </a:solidFill>
                  <a:latin typeface="Open Sans Bold"/>
                  <a:ea typeface="Open Sans Bold"/>
                  <a:cs typeface="Open Sans Bold"/>
                  <a:sym typeface="Open Sans Bold"/>
                </a:rPr>
                <a:t>Жеке</a:t>
              </a:r>
              <a:r>
                <a:rPr lang="en-US" sz="2917" b="1" u="none" strike="noStrike">
                  <a:solidFill>
                    <a:srgbClr val="F78012"/>
                  </a:solidFill>
                  <a:latin typeface="Open Sans Bold"/>
                  <a:ea typeface="Open Sans Bold"/>
                  <a:cs typeface="Open Sans Bold"/>
                  <a:sym typeface="Open Sans Bold"/>
                </a:rPr>
                <a:t> дайындарды иштеп чыгуунун тармактык принциптери </a:t>
              </a:r>
            </a:p>
            <a:p>
              <a:pPr marL="0" lvl="0" indent="0" algn="ctr">
                <a:lnSpc>
                  <a:spcPts val="4049"/>
                </a:lnSpc>
                <a:spcBef>
                  <a:spcPct val="0"/>
                </a:spcBef>
              </a:pPr>
              <a:r>
                <a:rPr lang="en-US" sz="2917" b="1" u="none" strike="noStrike">
                  <a:solidFill>
                    <a:srgbClr val="F78012"/>
                  </a:solidFill>
                  <a:latin typeface="Open Sans Bold"/>
                  <a:ea typeface="Open Sans Bold"/>
                  <a:cs typeface="Open Sans Bold"/>
                  <a:sym typeface="Open Sans Bold"/>
                </a:rPr>
                <a:t>( КР Санарип Кодексинин 78-беренеси)</a:t>
              </a:r>
            </a:p>
          </p:txBody>
        </p:sp>
        <p:sp>
          <p:nvSpPr>
            <p:cNvPr id="9" name="TextBox 9"/>
            <p:cNvSpPr txBox="1"/>
            <p:nvPr/>
          </p:nvSpPr>
          <p:spPr>
            <a:xfrm>
              <a:off x="0" y="1891958"/>
              <a:ext cx="19656166" cy="356544"/>
            </a:xfrm>
            <a:prstGeom prst="rect">
              <a:avLst/>
            </a:prstGeom>
          </p:spPr>
          <p:txBody>
            <a:bodyPr lIns="0" tIns="0" rIns="0" bIns="0" rtlCol="0" anchor="t">
              <a:spAutoFit/>
            </a:bodyPr>
            <a:lstStyle/>
            <a:p>
              <a:pPr marL="0" lvl="0" indent="0" algn="ctr">
                <a:lnSpc>
                  <a:spcPts val="1819"/>
                </a:lnSpc>
                <a:spcBef>
                  <a:spcPct val="0"/>
                </a:spcBef>
              </a:pPr>
              <a:endParaRPr/>
            </a:p>
          </p:txBody>
        </p:sp>
      </p:grpSp>
      <p:sp>
        <p:nvSpPr>
          <p:cNvPr id="10" name="AutoShape 10"/>
          <p:cNvSpPr/>
          <p:nvPr/>
        </p:nvSpPr>
        <p:spPr>
          <a:xfrm>
            <a:off x="2043476" y="6459111"/>
            <a:ext cx="15167079" cy="0"/>
          </a:xfrm>
          <a:prstGeom prst="line">
            <a:avLst/>
          </a:prstGeom>
          <a:ln w="19050" cap="flat">
            <a:solidFill>
              <a:srgbClr val="023972"/>
            </a:solidFill>
            <a:prstDash val="solid"/>
            <a:headEnd type="none" w="sm" len="sm"/>
            <a:tailEnd type="none" w="sm" len="sm"/>
          </a:ln>
        </p:spPr>
      </p:sp>
      <p:sp>
        <p:nvSpPr>
          <p:cNvPr id="11" name="AutoShape 11"/>
          <p:cNvSpPr/>
          <p:nvPr/>
        </p:nvSpPr>
        <p:spPr>
          <a:xfrm flipV="1">
            <a:off x="6963391" y="4160981"/>
            <a:ext cx="0" cy="4574746"/>
          </a:xfrm>
          <a:prstGeom prst="line">
            <a:avLst/>
          </a:prstGeom>
          <a:ln w="19050" cap="flat">
            <a:solidFill>
              <a:srgbClr val="023972"/>
            </a:solidFill>
            <a:prstDash val="solid"/>
            <a:headEnd type="none" w="sm" len="sm"/>
            <a:tailEnd type="none" w="sm" len="sm"/>
          </a:ln>
        </p:spPr>
      </p:sp>
      <p:sp>
        <p:nvSpPr>
          <p:cNvPr id="12" name="AutoShape 12"/>
          <p:cNvSpPr/>
          <p:nvPr/>
        </p:nvSpPr>
        <p:spPr>
          <a:xfrm flipV="1">
            <a:off x="12404474" y="4160981"/>
            <a:ext cx="0" cy="4574746"/>
          </a:xfrm>
          <a:prstGeom prst="line">
            <a:avLst/>
          </a:prstGeom>
          <a:ln w="19050" cap="flat">
            <a:solidFill>
              <a:srgbClr val="023972"/>
            </a:solidFill>
            <a:prstDash val="solid"/>
            <a:headEnd type="none" w="sm" len="sm"/>
            <a:tailEnd type="none" w="sm" len="sm"/>
          </a:ln>
        </p:spPr>
      </p:sp>
      <p:sp>
        <p:nvSpPr>
          <p:cNvPr id="13" name="Freeform 13"/>
          <p:cNvSpPr/>
          <p:nvPr/>
        </p:nvSpPr>
        <p:spPr>
          <a:xfrm>
            <a:off x="-519596" y="4839752"/>
            <a:ext cx="3905708" cy="5643110"/>
          </a:xfrm>
          <a:custGeom>
            <a:avLst/>
            <a:gdLst/>
            <a:ahLst/>
            <a:cxnLst/>
            <a:rect l="l" t="t" r="r" b="b"/>
            <a:pathLst>
              <a:path w="3905708" h="5643110">
                <a:moveTo>
                  <a:pt x="0" y="0"/>
                </a:moveTo>
                <a:lnTo>
                  <a:pt x="3905708" y="0"/>
                </a:lnTo>
                <a:lnTo>
                  <a:pt x="3905708" y="5643110"/>
                </a:lnTo>
                <a:lnTo>
                  <a:pt x="0" y="5643110"/>
                </a:lnTo>
                <a:lnTo>
                  <a:pt x="0" y="0"/>
                </a:lnTo>
                <a:close/>
              </a:path>
            </a:pathLst>
          </a:custGeom>
          <a:blipFill>
            <a:blip r:embed="rId6">
              <a:alphaModFix amt="16000"/>
            </a:blip>
            <a:stretch>
              <a:fillRect l="-89221" b="-30964"/>
            </a:stretch>
          </a:blipFill>
        </p:spPr>
      </p:sp>
      <p:sp>
        <p:nvSpPr>
          <p:cNvPr id="14" name="TextBox 14"/>
          <p:cNvSpPr txBox="1"/>
          <p:nvPr/>
        </p:nvSpPr>
        <p:spPr>
          <a:xfrm>
            <a:off x="2451600" y="4164827"/>
            <a:ext cx="3511666" cy="2211814"/>
          </a:xfrm>
          <a:prstGeom prst="rect">
            <a:avLst/>
          </a:prstGeom>
        </p:spPr>
        <p:txBody>
          <a:bodyPr lIns="0" tIns="0" rIns="0" bIns="0" rtlCol="0" anchor="t">
            <a:spAutoFit/>
          </a:bodyPr>
          <a:lstStyle/>
          <a:p>
            <a:pPr marL="0" lvl="0" indent="0" algn="ctr">
              <a:lnSpc>
                <a:spcPts val="3474"/>
              </a:lnSpc>
              <a:spcBef>
                <a:spcPct val="0"/>
              </a:spcBef>
            </a:pPr>
            <a:r>
              <a:rPr lang="en-US" sz="3158" b="1" i="1">
                <a:solidFill>
                  <a:srgbClr val="023972"/>
                </a:solidFill>
                <a:latin typeface="Raleway 1 Bold Italics"/>
                <a:ea typeface="Raleway 1 Bold Italics"/>
                <a:cs typeface="Raleway 1 Bold Italics"/>
                <a:sym typeface="Raleway 1 Bold Italics"/>
              </a:rPr>
              <a:t>мыйзамдуулук, адилеттүүлүк, ачык-айкындуулук принциби</a:t>
            </a:r>
          </a:p>
        </p:txBody>
      </p:sp>
      <p:sp>
        <p:nvSpPr>
          <p:cNvPr id="15" name="TextBox 15"/>
          <p:cNvSpPr txBox="1"/>
          <p:nvPr/>
        </p:nvSpPr>
        <p:spPr>
          <a:xfrm>
            <a:off x="7806160" y="4639727"/>
            <a:ext cx="3798214" cy="897364"/>
          </a:xfrm>
          <a:prstGeom prst="rect">
            <a:avLst/>
          </a:prstGeom>
        </p:spPr>
        <p:txBody>
          <a:bodyPr lIns="0" tIns="0" rIns="0" bIns="0" rtlCol="0" anchor="t">
            <a:spAutoFit/>
          </a:bodyPr>
          <a:lstStyle/>
          <a:p>
            <a:pPr marL="0" lvl="0" indent="0" algn="ctr">
              <a:lnSpc>
                <a:spcPts val="3474"/>
              </a:lnSpc>
              <a:spcBef>
                <a:spcPct val="0"/>
              </a:spcBef>
            </a:pPr>
            <a:r>
              <a:rPr lang="en-US" sz="3158" b="1" i="1">
                <a:solidFill>
                  <a:srgbClr val="023972"/>
                </a:solidFill>
                <a:latin typeface="Raleway 1 Bold Italics"/>
                <a:ea typeface="Raleway 1 Bold Italics"/>
                <a:cs typeface="Raleway 1 Bold Italics"/>
                <a:sym typeface="Raleway 1 Bold Italics"/>
              </a:rPr>
              <a:t> максатты чектөө принциби</a:t>
            </a:r>
          </a:p>
        </p:txBody>
      </p:sp>
      <p:sp>
        <p:nvSpPr>
          <p:cNvPr id="16" name="TextBox 16"/>
          <p:cNvSpPr txBox="1"/>
          <p:nvPr/>
        </p:nvSpPr>
        <p:spPr>
          <a:xfrm>
            <a:off x="7963516" y="7039128"/>
            <a:ext cx="3445759" cy="1335514"/>
          </a:xfrm>
          <a:prstGeom prst="rect">
            <a:avLst/>
          </a:prstGeom>
        </p:spPr>
        <p:txBody>
          <a:bodyPr lIns="0" tIns="0" rIns="0" bIns="0" rtlCol="0" anchor="t">
            <a:spAutoFit/>
          </a:bodyPr>
          <a:lstStyle/>
          <a:p>
            <a:pPr marL="0" lvl="0" indent="0" algn="ctr">
              <a:lnSpc>
                <a:spcPts val="3474"/>
              </a:lnSpc>
              <a:spcBef>
                <a:spcPct val="0"/>
              </a:spcBef>
            </a:pPr>
            <a:r>
              <a:rPr lang="en-US" sz="3158" b="1" i="1">
                <a:solidFill>
                  <a:srgbClr val="023972"/>
                </a:solidFill>
                <a:latin typeface="Raleway 1 Bold Italics"/>
                <a:ea typeface="Raleway 1 Bold Italics"/>
                <a:cs typeface="Raleway 1 Bold Italics"/>
                <a:sym typeface="Raleway 1 Bold Italics"/>
              </a:rPr>
              <a:t> сактоону чектөө принциби</a:t>
            </a:r>
          </a:p>
        </p:txBody>
      </p:sp>
      <p:sp>
        <p:nvSpPr>
          <p:cNvPr id="17" name="TextBox 17"/>
          <p:cNvSpPr txBox="1"/>
          <p:nvPr/>
        </p:nvSpPr>
        <p:spPr>
          <a:xfrm>
            <a:off x="13200628" y="4585116"/>
            <a:ext cx="3762802" cy="1335514"/>
          </a:xfrm>
          <a:prstGeom prst="rect">
            <a:avLst/>
          </a:prstGeom>
        </p:spPr>
        <p:txBody>
          <a:bodyPr lIns="0" tIns="0" rIns="0" bIns="0" rtlCol="0" anchor="t">
            <a:spAutoFit/>
          </a:bodyPr>
          <a:lstStyle/>
          <a:p>
            <a:pPr marL="0" lvl="0" indent="0" algn="ctr">
              <a:lnSpc>
                <a:spcPts val="3474"/>
              </a:lnSpc>
              <a:spcBef>
                <a:spcPct val="0"/>
              </a:spcBef>
            </a:pPr>
            <a:r>
              <a:rPr lang="en-US" sz="3158" b="1" i="1">
                <a:solidFill>
                  <a:srgbClr val="023972"/>
                </a:solidFill>
                <a:latin typeface="Raleway 1 Bold Italics"/>
                <a:ea typeface="Raleway 1 Bold Italics"/>
                <a:cs typeface="Raleway 1 Bold Italics"/>
                <a:sym typeface="Raleway 1 Bold Italics"/>
              </a:rPr>
              <a:t> дайындарды минималдаштыруу принциби</a:t>
            </a:r>
          </a:p>
        </p:txBody>
      </p:sp>
      <p:sp>
        <p:nvSpPr>
          <p:cNvPr id="18" name="TextBox 18"/>
          <p:cNvSpPr txBox="1"/>
          <p:nvPr/>
        </p:nvSpPr>
        <p:spPr>
          <a:xfrm>
            <a:off x="2713998" y="7258203"/>
            <a:ext cx="3249268" cy="897364"/>
          </a:xfrm>
          <a:prstGeom prst="rect">
            <a:avLst/>
          </a:prstGeom>
        </p:spPr>
        <p:txBody>
          <a:bodyPr lIns="0" tIns="0" rIns="0" bIns="0" rtlCol="0" anchor="t">
            <a:spAutoFit/>
          </a:bodyPr>
          <a:lstStyle/>
          <a:p>
            <a:pPr marL="0" lvl="0" indent="0" algn="ctr">
              <a:lnSpc>
                <a:spcPts val="3474"/>
              </a:lnSpc>
              <a:spcBef>
                <a:spcPct val="0"/>
              </a:spcBef>
            </a:pPr>
            <a:r>
              <a:rPr lang="en-US" sz="3158" b="1" i="1">
                <a:solidFill>
                  <a:srgbClr val="023972"/>
                </a:solidFill>
                <a:latin typeface="Raleway 1 Bold Italics"/>
                <a:ea typeface="Raleway 1 Bold Italics"/>
                <a:cs typeface="Raleway 1 Bold Italics"/>
                <a:sym typeface="Raleway 1 Bold Italics"/>
              </a:rPr>
              <a:t>тактык принциби</a:t>
            </a:r>
          </a:p>
        </p:txBody>
      </p:sp>
      <p:sp>
        <p:nvSpPr>
          <p:cNvPr id="19" name="Freeform 19"/>
          <p:cNvSpPr/>
          <p:nvPr/>
        </p:nvSpPr>
        <p:spPr>
          <a:xfrm>
            <a:off x="15853830" y="-367686"/>
            <a:ext cx="2713448" cy="5423972"/>
          </a:xfrm>
          <a:custGeom>
            <a:avLst/>
            <a:gdLst/>
            <a:ahLst/>
            <a:cxnLst/>
            <a:rect l="l" t="t" r="r" b="b"/>
            <a:pathLst>
              <a:path w="2713448" h="5423972">
                <a:moveTo>
                  <a:pt x="0" y="0"/>
                </a:moveTo>
                <a:lnTo>
                  <a:pt x="2713448" y="0"/>
                </a:lnTo>
                <a:lnTo>
                  <a:pt x="2713448" y="5423972"/>
                </a:lnTo>
                <a:lnTo>
                  <a:pt x="0" y="5423972"/>
                </a:lnTo>
                <a:lnTo>
                  <a:pt x="0" y="0"/>
                </a:lnTo>
                <a:close/>
              </a:path>
            </a:pathLst>
          </a:custGeom>
          <a:blipFill>
            <a:blip r:embed="rId5">
              <a:alphaModFix amt="16000"/>
            </a:blip>
            <a:stretch>
              <a:fillRect r="-99892"/>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2117609" y="1914574"/>
            <a:ext cx="14437983" cy="1050884"/>
          </a:xfrm>
          <a:prstGeom prst="rect">
            <a:avLst/>
          </a:prstGeom>
        </p:spPr>
        <p:txBody>
          <a:bodyPr lIns="0" tIns="0" rIns="0" bIns="0" rtlCol="0" anchor="t">
            <a:spAutoFit/>
          </a:bodyPr>
          <a:lstStyle/>
          <a:p>
            <a:pPr marL="0" lvl="0" indent="0" algn="ctr">
              <a:lnSpc>
                <a:spcPts val="4247"/>
              </a:lnSpc>
              <a:spcBef>
                <a:spcPct val="0"/>
              </a:spcBef>
            </a:pPr>
            <a:r>
              <a:rPr lang="en-US" sz="3060" b="1">
                <a:solidFill>
                  <a:srgbClr val="F78012"/>
                </a:solidFill>
                <a:latin typeface="Open Sans Bold"/>
                <a:ea typeface="Open Sans Bold"/>
                <a:cs typeface="Open Sans Bold"/>
                <a:sym typeface="Open Sans Bold"/>
              </a:rPr>
              <a:t>Ж</a:t>
            </a:r>
            <a:r>
              <a:rPr lang="en-US" sz="3060" b="1" u="none" strike="noStrike">
                <a:solidFill>
                  <a:srgbClr val="F78012"/>
                </a:solidFill>
                <a:latin typeface="Open Sans Bold"/>
                <a:ea typeface="Open Sans Bold"/>
                <a:cs typeface="Open Sans Bold"/>
                <a:sym typeface="Open Sans Bold"/>
              </a:rPr>
              <a:t>еке дайындар менен иштөөнү камсыз кылуу боюнча мыйзамдардын негизги талаптары:</a:t>
            </a:r>
          </a:p>
        </p:txBody>
      </p:sp>
      <p:sp>
        <p:nvSpPr>
          <p:cNvPr id="7" name="TextBox 7"/>
          <p:cNvSpPr txBox="1"/>
          <p:nvPr/>
        </p:nvSpPr>
        <p:spPr>
          <a:xfrm>
            <a:off x="1384302" y="5180727"/>
            <a:ext cx="6867971" cy="557301"/>
          </a:xfrm>
          <a:prstGeom prst="rect">
            <a:avLst/>
          </a:prstGeom>
        </p:spPr>
        <p:txBody>
          <a:bodyPr lIns="0" tIns="0" rIns="0" bIns="0" rtlCol="0" anchor="t">
            <a:spAutoFit/>
          </a:bodyPr>
          <a:lstStyle/>
          <a:p>
            <a:pPr algn="ctr">
              <a:lnSpc>
                <a:spcPts val="4596"/>
              </a:lnSpc>
              <a:spcBef>
                <a:spcPct val="0"/>
              </a:spcBef>
            </a:pPr>
            <a:r>
              <a:rPr lang="en-US" sz="3299" b="1">
                <a:solidFill>
                  <a:srgbClr val="F78012"/>
                </a:solidFill>
                <a:latin typeface="Open Sans Bold"/>
                <a:ea typeface="Open Sans Bold"/>
                <a:cs typeface="Open Sans Bold"/>
                <a:sym typeface="Open Sans Bold"/>
              </a:rPr>
              <a:t>Жазмалардын ээси милдеттүү:</a:t>
            </a:r>
          </a:p>
        </p:txBody>
      </p:sp>
      <p:sp>
        <p:nvSpPr>
          <p:cNvPr id="8" name="TextBox 8"/>
          <p:cNvSpPr txBox="1"/>
          <p:nvPr/>
        </p:nvSpPr>
        <p:spPr>
          <a:xfrm>
            <a:off x="8904089" y="3669132"/>
            <a:ext cx="7450151" cy="5685686"/>
          </a:xfrm>
          <a:prstGeom prst="rect">
            <a:avLst/>
          </a:prstGeom>
        </p:spPr>
        <p:txBody>
          <a:bodyPr lIns="0" tIns="0" rIns="0" bIns="0" rtlCol="0" anchor="t">
            <a:spAutoFit/>
          </a:bodyPr>
          <a:lstStyle/>
          <a:p>
            <a:pPr marL="0" lvl="0" indent="0" algn="just">
              <a:lnSpc>
                <a:spcPts val="3039"/>
              </a:lnSpc>
              <a:spcBef>
                <a:spcPct val="0"/>
              </a:spcBef>
            </a:pPr>
            <a:r>
              <a:rPr lang="en-US" sz="2189" b="1" u="none" strike="noStrike">
                <a:solidFill>
                  <a:srgbClr val="004E7A"/>
                </a:solidFill>
                <a:latin typeface="Open Sans Bold"/>
                <a:ea typeface="Open Sans Bold"/>
                <a:cs typeface="Open Sans Bold"/>
                <a:sym typeface="Open Sans Bold"/>
              </a:rPr>
              <a:t>🛠</a:t>
            </a:r>
            <a:r>
              <a:rPr lang="en-US" sz="2189" b="1" u="none" strike="noStrike">
                <a:solidFill>
                  <a:srgbClr val="004D95"/>
                </a:solidFill>
                <a:latin typeface="Open Sans Bold"/>
                <a:ea typeface="Open Sans Bold"/>
                <a:cs typeface="Open Sans Bold"/>
                <a:sym typeface="Open Sans Bold"/>
              </a:rPr>
              <a:t>   </a:t>
            </a:r>
            <a:r>
              <a:rPr lang="en-US" sz="2189" b="1" u="none" strike="noStrike">
                <a:solidFill>
                  <a:srgbClr val="003F7F"/>
                </a:solidFill>
                <a:latin typeface="Open Sans Bold"/>
                <a:ea typeface="Open Sans Bold"/>
                <a:cs typeface="Open Sans Bold"/>
                <a:sym typeface="Open Sans Bold"/>
              </a:rPr>
              <a:t>Маалыматтарды, системаларды долбоорлоо учурунда коргоо</a:t>
            </a:r>
          </a:p>
          <a:p>
            <a:pPr marL="0" lvl="0" indent="0" algn="just">
              <a:lnSpc>
                <a:spcPts val="3039"/>
              </a:lnSpc>
              <a:spcBef>
                <a:spcPct val="0"/>
              </a:spcBef>
            </a:pPr>
            <a:endParaRPr lang="en-US" sz="2189" b="1" u="none" strike="noStrike">
              <a:solidFill>
                <a:srgbClr val="003F7F"/>
              </a:solidFill>
              <a:latin typeface="Open Sans Bold"/>
              <a:ea typeface="Open Sans Bold"/>
              <a:cs typeface="Open Sans Bold"/>
              <a:sym typeface="Open Sans Bold"/>
            </a:endParaRPr>
          </a:p>
          <a:p>
            <a:pPr marL="0" lvl="0" indent="0" algn="just">
              <a:lnSpc>
                <a:spcPts val="3039"/>
              </a:lnSpc>
              <a:spcBef>
                <a:spcPct val="0"/>
              </a:spcBef>
            </a:pPr>
            <a:r>
              <a:rPr lang="en-US" sz="2189" b="1" u="none" strike="noStrike">
                <a:solidFill>
                  <a:srgbClr val="004E7A"/>
                </a:solidFill>
                <a:latin typeface="Open Sans Bold"/>
                <a:ea typeface="Open Sans Bold"/>
                <a:cs typeface="Open Sans Bold"/>
                <a:sym typeface="Open Sans Bold"/>
              </a:rPr>
              <a:t>📑Жеке дайындар менен жүргүзүлгөн операцияларды эсепке алуу</a:t>
            </a:r>
          </a:p>
          <a:p>
            <a:pPr marL="0" lvl="0" indent="0" algn="just">
              <a:lnSpc>
                <a:spcPts val="3039"/>
              </a:lnSpc>
              <a:spcBef>
                <a:spcPct val="0"/>
              </a:spcBef>
            </a:pPr>
            <a:endParaRPr lang="en-US" sz="2189" b="1" u="none" strike="noStrike">
              <a:solidFill>
                <a:srgbClr val="004E7A"/>
              </a:solidFill>
              <a:latin typeface="Open Sans Bold"/>
              <a:ea typeface="Open Sans Bold"/>
              <a:cs typeface="Open Sans Bold"/>
              <a:sym typeface="Open Sans Bold"/>
            </a:endParaRPr>
          </a:p>
          <a:p>
            <a:pPr marL="0" lvl="0" indent="0" algn="just">
              <a:lnSpc>
                <a:spcPts val="3039"/>
              </a:lnSpc>
              <a:spcBef>
                <a:spcPct val="0"/>
              </a:spcBef>
            </a:pPr>
            <a:r>
              <a:rPr lang="en-US" sz="2189" b="1" u="none" strike="noStrike">
                <a:solidFill>
                  <a:srgbClr val="004E7A"/>
                </a:solidFill>
                <a:latin typeface="Open Sans Bold"/>
                <a:ea typeface="Open Sans Bold"/>
                <a:cs typeface="Open Sans Bold"/>
                <a:sym typeface="Open Sans Bold"/>
              </a:rPr>
              <a:t>👤 Жеке дайындарды иштеп чыгууга жооптуу адамды дайындоо</a:t>
            </a:r>
          </a:p>
          <a:p>
            <a:pPr marL="0" lvl="0" indent="0" algn="just">
              <a:lnSpc>
                <a:spcPts val="3039"/>
              </a:lnSpc>
              <a:spcBef>
                <a:spcPct val="0"/>
              </a:spcBef>
            </a:pPr>
            <a:endParaRPr lang="en-US" sz="2189" b="1" u="none" strike="noStrike">
              <a:solidFill>
                <a:srgbClr val="004E7A"/>
              </a:solidFill>
              <a:latin typeface="Open Sans Bold"/>
              <a:ea typeface="Open Sans Bold"/>
              <a:cs typeface="Open Sans Bold"/>
              <a:sym typeface="Open Sans Bold"/>
            </a:endParaRPr>
          </a:p>
          <a:p>
            <a:pPr marL="0" lvl="0" indent="0" algn="just">
              <a:lnSpc>
                <a:spcPts val="3039"/>
              </a:lnSpc>
              <a:spcBef>
                <a:spcPct val="0"/>
              </a:spcBef>
            </a:pPr>
            <a:r>
              <a:rPr lang="en-US" sz="2189" b="1" u="none" strike="noStrike">
                <a:solidFill>
                  <a:srgbClr val="004E7A"/>
                </a:solidFill>
                <a:latin typeface="Open Sans Bold"/>
                <a:ea typeface="Open Sans Bold"/>
                <a:cs typeface="Open Sans Bold"/>
                <a:sym typeface="Open Sans Bold"/>
              </a:rPr>
              <a:t>🎓 Кызматкерлерди жеке дайындарды иштеп чыгуу эрежелери боюнча окутуу</a:t>
            </a:r>
          </a:p>
          <a:p>
            <a:pPr marL="0" lvl="0" indent="0" algn="just">
              <a:lnSpc>
                <a:spcPts val="3039"/>
              </a:lnSpc>
              <a:spcBef>
                <a:spcPct val="0"/>
              </a:spcBef>
            </a:pPr>
            <a:endParaRPr lang="en-US" sz="2189" b="1" u="none" strike="noStrike">
              <a:solidFill>
                <a:srgbClr val="004E7A"/>
              </a:solidFill>
              <a:latin typeface="Open Sans Bold"/>
              <a:ea typeface="Open Sans Bold"/>
              <a:cs typeface="Open Sans Bold"/>
              <a:sym typeface="Open Sans Bold"/>
            </a:endParaRPr>
          </a:p>
          <a:p>
            <a:pPr marL="0" lvl="0" indent="0" algn="just">
              <a:lnSpc>
                <a:spcPts val="3039"/>
              </a:lnSpc>
              <a:spcBef>
                <a:spcPct val="0"/>
              </a:spcBef>
            </a:pPr>
            <a:r>
              <a:rPr lang="en-US" sz="2189" b="1" u="none" strike="noStrike">
                <a:solidFill>
                  <a:srgbClr val="004E7A"/>
                </a:solidFill>
                <a:latin typeface="Open Sans Bold"/>
                <a:ea typeface="Open Sans Bold"/>
                <a:cs typeface="Open Sans Bold"/>
                <a:sym typeface="Open Sans Bold"/>
              </a:rPr>
              <a:t>⚙ Коргоо деңгээлдерине талаптарды Кыргыз Республикасынын Министрлер Кабинети белгилейт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2190744" y="1923159"/>
            <a:ext cx="14437983" cy="1199281"/>
          </a:xfrm>
          <a:prstGeom prst="rect">
            <a:avLst/>
          </a:prstGeom>
        </p:spPr>
        <p:txBody>
          <a:bodyPr lIns="0" tIns="0" rIns="0" bIns="0" rtlCol="0" anchor="t">
            <a:spAutoFit/>
          </a:bodyPr>
          <a:lstStyle/>
          <a:p>
            <a:pPr algn="ctr">
              <a:lnSpc>
                <a:spcPts val="3831"/>
              </a:lnSpc>
            </a:pPr>
            <a:r>
              <a:rPr lang="en-US" sz="2760" b="1">
                <a:solidFill>
                  <a:srgbClr val="023972"/>
                </a:solidFill>
                <a:latin typeface="Caveat Bold"/>
                <a:ea typeface="Caveat Bold"/>
                <a:cs typeface="Caveat Bold"/>
                <a:sym typeface="Caveat Bold"/>
              </a:rPr>
              <a:t>Кыргыз Республикасынын Министрлер Кабинетинин 2017-жылдын 21-ноябрындагы № 760 токтому </a:t>
            </a:r>
          </a:p>
          <a:p>
            <a:pPr marL="0" lvl="0" indent="0" algn="ctr">
              <a:lnSpc>
                <a:spcPts val="2914"/>
              </a:lnSpc>
              <a:spcBef>
                <a:spcPct val="0"/>
              </a:spcBef>
            </a:pPr>
            <a:r>
              <a:rPr lang="en-US" sz="2099" b="1">
                <a:solidFill>
                  <a:srgbClr val="023972"/>
                </a:solidFill>
                <a:latin typeface="Noto Sans Bold"/>
                <a:ea typeface="Noto Sans Bold"/>
                <a:cs typeface="Noto Sans Bold"/>
                <a:sym typeface="Noto Sans Bold"/>
              </a:rPr>
              <a:t>"Жеке дайындардын корголушунун белгиленген деңгээлдерине ылайык санариптик технологиялык тутумдарда иштеп чыгууда жеке дайындарды коргоо боюнча талаптарды бекитүү жөнүндө" </a:t>
            </a:r>
          </a:p>
        </p:txBody>
      </p:sp>
      <p:sp>
        <p:nvSpPr>
          <p:cNvPr id="7" name="TextBox 7"/>
          <p:cNvSpPr txBox="1"/>
          <p:nvPr/>
        </p:nvSpPr>
        <p:spPr>
          <a:xfrm>
            <a:off x="3195720" y="3298824"/>
            <a:ext cx="11941974" cy="400846"/>
          </a:xfrm>
          <a:prstGeom prst="rect">
            <a:avLst/>
          </a:prstGeom>
        </p:spPr>
        <p:txBody>
          <a:bodyPr lIns="0" tIns="0" rIns="0" bIns="0" rtlCol="0" anchor="t">
            <a:spAutoFit/>
          </a:bodyPr>
          <a:lstStyle/>
          <a:p>
            <a:pPr marL="509580" lvl="1" indent="-254790" algn="l">
              <a:lnSpc>
                <a:spcPts val="3276"/>
              </a:lnSpc>
              <a:buFont typeface="Arial"/>
              <a:buChar char="•"/>
            </a:pPr>
            <a:r>
              <a:rPr lang="en-US" sz="2360" b="1">
                <a:solidFill>
                  <a:srgbClr val="F78012"/>
                </a:solidFill>
                <a:latin typeface="Raleway 1 Bold"/>
                <a:ea typeface="Raleway 1 Bold"/>
                <a:cs typeface="Raleway 1 Bold"/>
                <a:sym typeface="Raleway 1 Bold"/>
              </a:rPr>
              <a:t>Ж</a:t>
            </a:r>
            <a:r>
              <a:rPr lang="en-US" sz="2360" b="1" u="none" strike="noStrike">
                <a:solidFill>
                  <a:srgbClr val="F78012"/>
                </a:solidFill>
                <a:latin typeface="Raleway 1 Bold"/>
                <a:ea typeface="Raleway 1 Bold"/>
                <a:cs typeface="Raleway 1 Bold"/>
                <a:sym typeface="Raleway 1 Bold"/>
              </a:rPr>
              <a:t>еке дайындардын коопсуздугунун коркунучтарынын тизмесин аныктоо</a:t>
            </a:r>
          </a:p>
        </p:txBody>
      </p:sp>
      <p:sp>
        <p:nvSpPr>
          <p:cNvPr id="8" name="TextBox 8"/>
          <p:cNvSpPr txBox="1"/>
          <p:nvPr/>
        </p:nvSpPr>
        <p:spPr>
          <a:xfrm>
            <a:off x="1659034" y="6110292"/>
            <a:ext cx="5291055" cy="2799093"/>
          </a:xfrm>
          <a:prstGeom prst="rect">
            <a:avLst/>
          </a:prstGeom>
        </p:spPr>
        <p:txBody>
          <a:bodyPr lIns="0" tIns="0" rIns="0" bIns="0" rtlCol="0" anchor="t">
            <a:spAutoFit/>
          </a:bodyPr>
          <a:lstStyle/>
          <a:p>
            <a:pPr algn="l">
              <a:lnSpc>
                <a:spcPts val="3219"/>
              </a:lnSpc>
              <a:spcBef>
                <a:spcPct val="0"/>
              </a:spcBef>
            </a:pPr>
            <a:r>
              <a:rPr lang="en-US" sz="2299" b="1">
                <a:solidFill>
                  <a:srgbClr val="000000"/>
                </a:solidFill>
                <a:latin typeface="Raleway 1 Bold"/>
                <a:ea typeface="Raleway 1 Bold"/>
                <a:cs typeface="Raleway 1 Bold"/>
                <a:sym typeface="Raleway 1 Bold"/>
              </a:rPr>
              <a:t>Жеке дайындардын коопсуздук деңгээлин аныктоо:</a:t>
            </a:r>
          </a:p>
          <a:p>
            <a:pPr algn="l">
              <a:lnSpc>
                <a:spcPts val="3219"/>
              </a:lnSpc>
              <a:spcBef>
                <a:spcPct val="0"/>
              </a:spcBef>
            </a:pPr>
            <a:endParaRPr lang="en-US" sz="2299" b="1">
              <a:solidFill>
                <a:srgbClr val="000000"/>
              </a:solidFill>
              <a:latin typeface="Raleway 1 Bold"/>
              <a:ea typeface="Raleway 1 Bold"/>
              <a:cs typeface="Raleway 1 Bold"/>
              <a:sym typeface="Raleway 1 Bold"/>
            </a:endParaRPr>
          </a:p>
          <a:p>
            <a:pPr marL="496462" lvl="1" indent="-248231" algn="l">
              <a:lnSpc>
                <a:spcPts val="3219"/>
              </a:lnSpc>
              <a:spcBef>
                <a:spcPct val="0"/>
              </a:spcBef>
              <a:buFont typeface="Arial"/>
              <a:buChar char="•"/>
            </a:pPr>
            <a:r>
              <a:rPr lang="en-US" sz="2299" b="1">
                <a:solidFill>
                  <a:srgbClr val="004AAD"/>
                </a:solidFill>
                <a:latin typeface="Raleway 1 Bold"/>
                <a:ea typeface="Raleway 1 Bold"/>
                <a:cs typeface="Raleway 1 Bold"/>
                <a:sym typeface="Raleway 1 Bold"/>
              </a:rPr>
              <a:t>көк </a:t>
            </a:r>
            <a:r>
              <a:rPr lang="en-US" sz="2299" b="1">
                <a:solidFill>
                  <a:srgbClr val="000000"/>
                </a:solidFill>
                <a:latin typeface="Raleway 1 Bold"/>
                <a:ea typeface="Raleway 1 Bold"/>
                <a:cs typeface="Raleway 1 Bold"/>
                <a:sym typeface="Raleway 1 Bold"/>
              </a:rPr>
              <a:t>- 1 баллдан ашпайт;</a:t>
            </a:r>
          </a:p>
          <a:p>
            <a:pPr marL="496462" lvl="1" indent="-248231" algn="l">
              <a:lnSpc>
                <a:spcPts val="3219"/>
              </a:lnSpc>
              <a:spcBef>
                <a:spcPct val="0"/>
              </a:spcBef>
              <a:buFont typeface="Arial"/>
              <a:buChar char="•"/>
            </a:pPr>
            <a:r>
              <a:rPr lang="en-US" sz="2299" b="1">
                <a:solidFill>
                  <a:srgbClr val="00BF63"/>
                </a:solidFill>
                <a:latin typeface="Raleway 1 Bold"/>
                <a:ea typeface="Raleway 1 Bold"/>
                <a:cs typeface="Raleway 1 Bold"/>
                <a:sym typeface="Raleway 1 Bold"/>
              </a:rPr>
              <a:t>жашыл </a:t>
            </a:r>
            <a:r>
              <a:rPr lang="en-US" sz="2299" b="1">
                <a:solidFill>
                  <a:srgbClr val="000000"/>
                </a:solidFill>
                <a:latin typeface="Raleway 1 Bold"/>
                <a:ea typeface="Raleway 1 Bold"/>
                <a:cs typeface="Raleway 1 Bold"/>
                <a:sym typeface="Raleway 1 Bold"/>
              </a:rPr>
              <a:t>- 2 баллдан ашпайт;</a:t>
            </a:r>
          </a:p>
          <a:p>
            <a:pPr marL="496462" lvl="1" indent="-248231" algn="l">
              <a:lnSpc>
                <a:spcPts val="3219"/>
              </a:lnSpc>
              <a:spcBef>
                <a:spcPct val="0"/>
              </a:spcBef>
              <a:buFont typeface="Arial"/>
              <a:buChar char="•"/>
            </a:pPr>
            <a:r>
              <a:rPr lang="en-US" sz="2299" b="1">
                <a:solidFill>
                  <a:srgbClr val="FFDE59"/>
                </a:solidFill>
                <a:latin typeface="Raleway 1 Bold"/>
                <a:ea typeface="Raleway 1 Bold"/>
                <a:cs typeface="Raleway 1 Bold"/>
                <a:sym typeface="Raleway 1 Bold"/>
              </a:rPr>
              <a:t>сары </a:t>
            </a:r>
            <a:r>
              <a:rPr lang="en-US" sz="2299" b="1">
                <a:solidFill>
                  <a:srgbClr val="000000"/>
                </a:solidFill>
                <a:latin typeface="Raleway 1 Bold"/>
                <a:ea typeface="Raleway 1 Bold"/>
                <a:cs typeface="Raleway 1 Bold"/>
                <a:sym typeface="Raleway 1 Bold"/>
              </a:rPr>
              <a:t>- 3төн 6га чейин балл;</a:t>
            </a:r>
          </a:p>
          <a:p>
            <a:pPr marL="496462" lvl="1" indent="-248231" algn="l">
              <a:lnSpc>
                <a:spcPts val="3219"/>
              </a:lnSpc>
              <a:spcBef>
                <a:spcPct val="0"/>
              </a:spcBef>
              <a:buFont typeface="Arial"/>
              <a:buChar char="•"/>
            </a:pPr>
            <a:r>
              <a:rPr lang="en-US" sz="2299" b="1">
                <a:solidFill>
                  <a:srgbClr val="FF3131"/>
                </a:solidFill>
                <a:latin typeface="Raleway 1 Bold"/>
                <a:ea typeface="Raleway 1 Bold"/>
                <a:cs typeface="Raleway 1 Bold"/>
                <a:sym typeface="Raleway 1 Bold"/>
              </a:rPr>
              <a:t>кызыл </a:t>
            </a:r>
            <a:r>
              <a:rPr lang="en-US" sz="2299" b="1">
                <a:solidFill>
                  <a:srgbClr val="000000"/>
                </a:solidFill>
                <a:latin typeface="Raleway 1 Bold"/>
                <a:ea typeface="Raleway 1 Bold"/>
                <a:cs typeface="Raleway 1 Bold"/>
                <a:sym typeface="Raleway 1 Bold"/>
              </a:rPr>
              <a:t>- 6дан жогору балл</a:t>
            </a:r>
          </a:p>
        </p:txBody>
      </p:sp>
      <p:sp>
        <p:nvSpPr>
          <p:cNvPr id="9" name="TextBox 9"/>
          <p:cNvSpPr txBox="1"/>
          <p:nvPr/>
        </p:nvSpPr>
        <p:spPr>
          <a:xfrm>
            <a:off x="3195720" y="3842545"/>
            <a:ext cx="10624046" cy="400846"/>
          </a:xfrm>
          <a:prstGeom prst="rect">
            <a:avLst/>
          </a:prstGeom>
        </p:spPr>
        <p:txBody>
          <a:bodyPr lIns="0" tIns="0" rIns="0" bIns="0" rtlCol="0" anchor="t">
            <a:spAutoFit/>
          </a:bodyPr>
          <a:lstStyle/>
          <a:p>
            <a:pPr marL="509580" lvl="1" indent="-254790" algn="l">
              <a:lnSpc>
                <a:spcPts val="3276"/>
              </a:lnSpc>
              <a:buFont typeface="Arial"/>
              <a:buChar char="•"/>
            </a:pPr>
            <a:r>
              <a:rPr lang="en-US" sz="2360" b="1">
                <a:solidFill>
                  <a:srgbClr val="F78012"/>
                </a:solidFill>
                <a:latin typeface="Raleway 1 Bold"/>
                <a:ea typeface="Raleway 1 Bold"/>
                <a:cs typeface="Raleway 1 Bold"/>
                <a:sym typeface="Raleway 1 Bold"/>
              </a:rPr>
              <a:t>Жеке дайындардын коопсуздугунун коркунучуна рейтинг берүү</a:t>
            </a:r>
          </a:p>
        </p:txBody>
      </p:sp>
      <p:sp>
        <p:nvSpPr>
          <p:cNvPr id="10" name="TextBox 10"/>
          <p:cNvSpPr txBox="1"/>
          <p:nvPr/>
        </p:nvSpPr>
        <p:spPr>
          <a:xfrm>
            <a:off x="9409735" y="4519617"/>
            <a:ext cx="6895346" cy="1219996"/>
          </a:xfrm>
          <a:prstGeom prst="rect">
            <a:avLst/>
          </a:prstGeom>
        </p:spPr>
        <p:txBody>
          <a:bodyPr lIns="0" tIns="0" rIns="0" bIns="0" rtlCol="0" anchor="t">
            <a:spAutoFit/>
          </a:bodyPr>
          <a:lstStyle/>
          <a:p>
            <a:pPr algn="ctr">
              <a:lnSpc>
                <a:spcPts val="3276"/>
              </a:lnSpc>
              <a:spcBef>
                <a:spcPct val="0"/>
              </a:spcBef>
            </a:pPr>
            <a:r>
              <a:rPr lang="en-US" sz="2360" b="1">
                <a:solidFill>
                  <a:srgbClr val="000000"/>
                </a:solidFill>
                <a:latin typeface="Raleway 1 Bold"/>
                <a:ea typeface="Raleway 1 Bold"/>
                <a:cs typeface="Raleway 1 Bold"/>
                <a:sym typeface="Raleway 1 Bold"/>
              </a:rPr>
              <a:t> Жеке дайындарды коргоо боюнча корголуштун деңгээлдерине ылайык талаптар</a:t>
            </a:r>
          </a:p>
        </p:txBody>
      </p:sp>
      <p:sp>
        <p:nvSpPr>
          <p:cNvPr id="11" name="TextBox 11"/>
          <p:cNvSpPr txBox="1"/>
          <p:nvPr/>
        </p:nvSpPr>
        <p:spPr>
          <a:xfrm>
            <a:off x="7335422" y="5825338"/>
            <a:ext cx="5042506" cy="4341834"/>
          </a:xfrm>
          <a:prstGeom prst="rect">
            <a:avLst/>
          </a:prstGeom>
        </p:spPr>
        <p:txBody>
          <a:bodyPr lIns="0" tIns="0" rIns="0" bIns="0" rtlCol="0" anchor="t">
            <a:spAutoFit/>
          </a:bodyPr>
          <a:lstStyle/>
          <a:p>
            <a:pPr marL="444811" lvl="1" indent="-222406" algn="l">
              <a:lnSpc>
                <a:spcPts val="2859"/>
              </a:lnSpc>
              <a:spcBef>
                <a:spcPct val="0"/>
              </a:spcBef>
              <a:buFont typeface="Arial"/>
              <a:buChar char="•"/>
            </a:pPr>
            <a:r>
              <a:rPr lang="en-US" sz="2060" b="1" u="none" strike="noStrike">
                <a:solidFill>
                  <a:srgbClr val="014C96"/>
                </a:solidFill>
                <a:latin typeface="Raleway 1 Bold"/>
                <a:ea typeface="Raleway 1 Bold"/>
                <a:cs typeface="Raleway 1 Bold"/>
                <a:sym typeface="Raleway 1 Bold"/>
              </a:rPr>
              <a:t>Жеке дайындарды иштеп чыгуу боюнча жобо;</a:t>
            </a:r>
          </a:p>
          <a:p>
            <a:pPr marL="444811" lvl="1" indent="-222406" algn="l">
              <a:lnSpc>
                <a:spcPts val="2859"/>
              </a:lnSpc>
              <a:spcBef>
                <a:spcPct val="0"/>
              </a:spcBef>
              <a:buFont typeface="Arial"/>
              <a:buChar char="•"/>
            </a:pPr>
            <a:r>
              <a:rPr lang="en-US" sz="2060" b="1" u="none" strike="noStrike">
                <a:solidFill>
                  <a:srgbClr val="014C96"/>
                </a:solidFill>
                <a:latin typeface="Raleway 1 Bold"/>
                <a:ea typeface="Raleway 1 Bold"/>
                <a:cs typeface="Raleway 1 Bold"/>
                <a:sym typeface="Raleway 1 Bold"/>
              </a:rPr>
              <a:t>Жеке дайындарды иштеп чыгуугуда жооптуу адамды дайындоо;</a:t>
            </a:r>
          </a:p>
          <a:p>
            <a:pPr marL="444811" lvl="1" indent="-222406" algn="l">
              <a:lnSpc>
                <a:spcPts val="2859"/>
              </a:lnSpc>
              <a:spcBef>
                <a:spcPct val="0"/>
              </a:spcBef>
              <a:buFont typeface="Arial"/>
              <a:buChar char="•"/>
            </a:pPr>
            <a:r>
              <a:rPr lang="en-US" sz="2060" b="1" u="none" strike="noStrike">
                <a:solidFill>
                  <a:srgbClr val="014C96"/>
                </a:solidFill>
                <a:latin typeface="Raleway 1 Bold"/>
                <a:ea typeface="Raleway 1 Bold"/>
                <a:cs typeface="Raleway 1 Bold"/>
                <a:sym typeface="Raleway 1 Bold"/>
              </a:rPr>
              <a:t>Жеке дайындар менен болгон бардык аракеттерди журналдаштыруу (логду);</a:t>
            </a:r>
            <a:r>
              <a:rPr lang="en-US" sz="2060" b="1" u="none" strike="noStrike">
                <a:solidFill>
                  <a:srgbClr val="DB1633"/>
                </a:solidFill>
                <a:latin typeface="Raleway 1 Bold"/>
                <a:ea typeface="Raleway 1 Bold"/>
                <a:cs typeface="Raleway 1 Bold"/>
                <a:sym typeface="Raleway 1 Bold"/>
              </a:rPr>
              <a:t> </a:t>
            </a:r>
          </a:p>
          <a:p>
            <a:pPr marL="444811" lvl="1" indent="-222406" algn="l">
              <a:lnSpc>
                <a:spcPts val="2859"/>
              </a:lnSpc>
              <a:spcBef>
                <a:spcPct val="0"/>
              </a:spcBef>
              <a:buFont typeface="Arial"/>
              <a:buChar char="•"/>
            </a:pPr>
            <a:r>
              <a:rPr lang="en-US" sz="2060" b="1" u="none" strike="noStrike">
                <a:solidFill>
                  <a:srgbClr val="13538A"/>
                </a:solidFill>
                <a:latin typeface="Raleway 1 Bold"/>
                <a:ea typeface="Raleway 1 Bold"/>
                <a:cs typeface="Raleway 1 Bold"/>
                <a:sym typeface="Raleway 1 Bold"/>
              </a:rPr>
              <a:t>жеке маалыматтарды сактап жүргөн машиналарды эсепке алуу;</a:t>
            </a:r>
          </a:p>
          <a:p>
            <a:pPr marL="444811" lvl="1" indent="-222406" algn="l">
              <a:lnSpc>
                <a:spcPts val="2859"/>
              </a:lnSpc>
              <a:spcBef>
                <a:spcPct val="0"/>
              </a:spcBef>
              <a:buFont typeface="Arial"/>
              <a:buChar char="•"/>
            </a:pPr>
            <a:r>
              <a:rPr lang="en-US" sz="2060" b="1" u="none" strike="noStrike">
                <a:solidFill>
                  <a:srgbClr val="014C96"/>
                </a:solidFill>
                <a:latin typeface="Raleway 1 Bold"/>
                <a:ea typeface="Raleway 1 Bold"/>
                <a:cs typeface="Raleway 1 Bold"/>
                <a:sym typeface="Raleway 1 Bold"/>
              </a:rPr>
              <a:t>Жеке дайындарды резервдик көчүрмөлөө</a:t>
            </a:r>
          </a:p>
        </p:txBody>
      </p:sp>
      <p:sp>
        <p:nvSpPr>
          <p:cNvPr id="12" name="TextBox 12"/>
          <p:cNvSpPr txBox="1"/>
          <p:nvPr/>
        </p:nvSpPr>
        <p:spPr>
          <a:xfrm>
            <a:off x="12527162" y="5932986"/>
            <a:ext cx="5221066" cy="3772722"/>
          </a:xfrm>
          <a:prstGeom prst="rect">
            <a:avLst/>
          </a:prstGeom>
        </p:spPr>
        <p:txBody>
          <a:bodyPr lIns="0" tIns="0" rIns="0" bIns="0" rtlCol="0" anchor="t">
            <a:spAutoFit/>
          </a:bodyPr>
          <a:lstStyle/>
          <a:p>
            <a:pPr marL="423222" lvl="1" indent="-211611" algn="l">
              <a:lnSpc>
                <a:spcPts val="2720"/>
              </a:lnSpc>
              <a:buFont typeface="Arial"/>
              <a:buChar char="•"/>
            </a:pPr>
            <a:r>
              <a:rPr lang="en-US" sz="1960" b="1">
                <a:solidFill>
                  <a:srgbClr val="014C96"/>
                </a:solidFill>
                <a:latin typeface="Raleway 1 Bold"/>
                <a:ea typeface="Raleway 1 Bold"/>
                <a:cs typeface="Raleway 1 Bold"/>
                <a:sym typeface="Raleway 1 Bold"/>
              </a:rPr>
              <a:t>Шифрлөөчү (криптографиялык) коргоо каражаттарын колдонуу;</a:t>
            </a:r>
          </a:p>
          <a:p>
            <a:pPr marL="423222" lvl="1" indent="-211611" algn="l">
              <a:lnSpc>
                <a:spcPts val="2720"/>
              </a:lnSpc>
              <a:spcBef>
                <a:spcPct val="0"/>
              </a:spcBef>
              <a:buFont typeface="Arial"/>
              <a:buChar char="•"/>
            </a:pPr>
            <a:r>
              <a:rPr lang="en-US" sz="1960" b="1">
                <a:solidFill>
                  <a:srgbClr val="014C96"/>
                </a:solidFill>
                <a:latin typeface="Raleway 1 Bold"/>
                <a:ea typeface="Raleway 1 Bold"/>
                <a:cs typeface="Raleway 1 Bold"/>
                <a:sym typeface="Raleway 1 Bold"/>
              </a:rPr>
              <a:t>Кирүү жана башкаруу системасын орнотуу;</a:t>
            </a:r>
          </a:p>
          <a:p>
            <a:pPr marL="423222" lvl="1" indent="-211611" algn="l">
              <a:lnSpc>
                <a:spcPts val="2720"/>
              </a:lnSpc>
              <a:spcBef>
                <a:spcPct val="0"/>
              </a:spcBef>
              <a:buFont typeface="Arial"/>
              <a:buChar char="•"/>
            </a:pPr>
            <a:r>
              <a:rPr lang="en-US" sz="1960" b="1">
                <a:solidFill>
                  <a:srgbClr val="014C96"/>
                </a:solidFill>
                <a:latin typeface="Raleway 1 Bold"/>
                <a:ea typeface="Raleway 1 Bold"/>
                <a:cs typeface="Raleway 1 Bold"/>
                <a:sym typeface="Raleway 1 Bold"/>
              </a:rPr>
              <a:t>IPS - кирүүнү алдын алуу системасы;</a:t>
            </a:r>
          </a:p>
          <a:p>
            <a:pPr marL="423222" lvl="1" indent="-211611" algn="l">
              <a:lnSpc>
                <a:spcPts val="2720"/>
              </a:lnSpc>
              <a:spcBef>
                <a:spcPct val="0"/>
              </a:spcBef>
              <a:buFont typeface="Arial"/>
              <a:buChar char="•"/>
            </a:pPr>
            <a:r>
              <a:rPr lang="en-US" sz="1960" b="1">
                <a:solidFill>
                  <a:srgbClr val="014C96"/>
                </a:solidFill>
                <a:latin typeface="Raleway 1 Bold"/>
                <a:ea typeface="Raleway 1 Bold"/>
                <a:cs typeface="Raleway 1 Bold"/>
                <a:sym typeface="Raleway 1 Bold"/>
              </a:rPr>
              <a:t>IDS - кирүүнү аныктоо системасы;</a:t>
            </a:r>
          </a:p>
          <a:p>
            <a:pPr marL="423222" lvl="1" indent="-211611" algn="l">
              <a:lnSpc>
                <a:spcPts val="2720"/>
              </a:lnSpc>
              <a:spcBef>
                <a:spcPct val="0"/>
              </a:spcBef>
              <a:buFont typeface="Arial"/>
              <a:buChar char="•"/>
            </a:pPr>
            <a:r>
              <a:rPr lang="en-US" sz="1960" b="1">
                <a:solidFill>
                  <a:srgbClr val="014C96"/>
                </a:solidFill>
                <a:latin typeface="Raleway 1 Bold"/>
                <a:ea typeface="Raleway 1 Bold"/>
                <a:cs typeface="Raleway 1 Bold"/>
                <a:sym typeface="Raleway 1 Bold"/>
              </a:rPr>
              <a:t>Корголгон байланыш каналдарын колдонуу;</a:t>
            </a:r>
          </a:p>
          <a:p>
            <a:pPr marL="423222" lvl="1" indent="-211611" algn="l">
              <a:lnSpc>
                <a:spcPts val="2720"/>
              </a:lnSpc>
              <a:spcBef>
                <a:spcPct val="0"/>
              </a:spcBef>
              <a:buFont typeface="Arial"/>
              <a:buChar char="•"/>
            </a:pPr>
            <a:r>
              <a:rPr lang="en-US" sz="1960" b="1">
                <a:solidFill>
                  <a:srgbClr val="014C96"/>
                </a:solidFill>
                <a:latin typeface="Raleway 1 Bold"/>
                <a:ea typeface="Raleway 1 Bold"/>
                <a:cs typeface="Raleway 1 Bold"/>
                <a:sym typeface="Raleway 1 Bold"/>
              </a:rPr>
              <a:t>Автоматташтырылган электрондук журналды (логду) үзгүлтүксүз аудит кылуу</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Freeform 6"/>
          <p:cNvSpPr/>
          <p:nvPr/>
        </p:nvSpPr>
        <p:spPr>
          <a:xfrm>
            <a:off x="892916" y="3183798"/>
            <a:ext cx="10124485" cy="5438691"/>
          </a:xfrm>
          <a:custGeom>
            <a:avLst/>
            <a:gdLst/>
            <a:ahLst/>
            <a:cxnLst/>
            <a:rect l="l" t="t" r="r" b="b"/>
            <a:pathLst>
              <a:path w="10124485" h="5438691">
                <a:moveTo>
                  <a:pt x="0" y="0"/>
                </a:moveTo>
                <a:lnTo>
                  <a:pt x="10124485" y="0"/>
                </a:lnTo>
                <a:lnTo>
                  <a:pt x="10124485" y="5438691"/>
                </a:lnTo>
                <a:lnTo>
                  <a:pt x="0" y="5438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8378360" y="6361072"/>
            <a:ext cx="1737946" cy="636523"/>
          </a:xfrm>
          <a:custGeom>
            <a:avLst/>
            <a:gdLst/>
            <a:ahLst/>
            <a:cxnLst/>
            <a:rect l="l" t="t" r="r" b="b"/>
            <a:pathLst>
              <a:path w="1737946" h="636523">
                <a:moveTo>
                  <a:pt x="0" y="0"/>
                </a:moveTo>
                <a:lnTo>
                  <a:pt x="1737946" y="0"/>
                </a:lnTo>
                <a:lnTo>
                  <a:pt x="1737946" y="636522"/>
                </a:lnTo>
                <a:lnTo>
                  <a:pt x="0" y="6365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8173877" y="6997594"/>
            <a:ext cx="4928851" cy="2052194"/>
          </a:xfrm>
          <a:custGeom>
            <a:avLst/>
            <a:gdLst/>
            <a:ahLst/>
            <a:cxnLst/>
            <a:rect l="l" t="t" r="r" b="b"/>
            <a:pathLst>
              <a:path w="4928851" h="2052194">
                <a:moveTo>
                  <a:pt x="0" y="0"/>
                </a:moveTo>
                <a:lnTo>
                  <a:pt x="4928851" y="0"/>
                </a:lnTo>
                <a:lnTo>
                  <a:pt x="4928851" y="2052195"/>
                </a:lnTo>
                <a:lnTo>
                  <a:pt x="0" y="2052195"/>
                </a:lnTo>
                <a:lnTo>
                  <a:pt x="0" y="0"/>
                </a:lnTo>
                <a:close/>
              </a:path>
            </a:pathLst>
          </a:custGeom>
          <a:blipFill>
            <a:blip r:embed="rId10"/>
            <a:stretch>
              <a:fillRect/>
            </a:stretch>
          </a:blipFill>
        </p:spPr>
      </p:sp>
      <p:pic>
        <p:nvPicPr>
          <p:cNvPr id="9" name="Picture 9"/>
          <p:cNvPicPr>
            <a:picLocks noChangeAspect="1"/>
          </p:cNvPicPr>
          <p:nvPr/>
        </p:nvPicPr>
        <p:blipFill>
          <a:blip r:embed="rId11"/>
          <a:srcRect/>
          <a:stretch>
            <a:fillRect/>
          </a:stretch>
        </p:blipFill>
        <p:spPr>
          <a:xfrm>
            <a:off x="3849488" y="5171906"/>
            <a:ext cx="1189166" cy="1189166"/>
          </a:xfrm>
          <a:prstGeom prst="rect">
            <a:avLst/>
          </a:prstGeom>
        </p:spPr>
      </p:pic>
      <p:sp>
        <p:nvSpPr>
          <p:cNvPr id="10" name="Freeform 10"/>
          <p:cNvSpPr/>
          <p:nvPr/>
        </p:nvSpPr>
        <p:spPr>
          <a:xfrm>
            <a:off x="2918098" y="4933162"/>
            <a:ext cx="1158878" cy="1597451"/>
          </a:xfrm>
          <a:custGeom>
            <a:avLst/>
            <a:gdLst/>
            <a:ahLst/>
            <a:cxnLst/>
            <a:rect l="l" t="t" r="r" b="b"/>
            <a:pathLst>
              <a:path w="1158878" h="1597451">
                <a:moveTo>
                  <a:pt x="0" y="0"/>
                </a:moveTo>
                <a:lnTo>
                  <a:pt x="1158878" y="0"/>
                </a:lnTo>
                <a:lnTo>
                  <a:pt x="1158878" y="1597451"/>
                </a:lnTo>
                <a:lnTo>
                  <a:pt x="0" y="15974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3642340" y="5607018"/>
            <a:ext cx="533277" cy="359719"/>
          </a:xfrm>
          <a:custGeom>
            <a:avLst/>
            <a:gdLst/>
            <a:ahLst/>
            <a:cxnLst/>
            <a:rect l="l" t="t" r="r" b="b"/>
            <a:pathLst>
              <a:path w="533277" h="359719">
                <a:moveTo>
                  <a:pt x="0" y="0"/>
                </a:moveTo>
                <a:lnTo>
                  <a:pt x="533277" y="0"/>
                </a:lnTo>
                <a:lnTo>
                  <a:pt x="533277" y="359719"/>
                </a:lnTo>
                <a:lnTo>
                  <a:pt x="0" y="3597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4197534" y="5622920"/>
            <a:ext cx="494119" cy="327915"/>
          </a:xfrm>
          <a:custGeom>
            <a:avLst/>
            <a:gdLst/>
            <a:ahLst/>
            <a:cxnLst/>
            <a:rect l="l" t="t" r="r" b="b"/>
            <a:pathLst>
              <a:path w="494119" h="327915">
                <a:moveTo>
                  <a:pt x="0" y="0"/>
                </a:moveTo>
                <a:lnTo>
                  <a:pt x="494118" y="0"/>
                </a:lnTo>
                <a:lnTo>
                  <a:pt x="494118" y="327915"/>
                </a:lnTo>
                <a:lnTo>
                  <a:pt x="0" y="3279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a:off x="4710702" y="5651232"/>
            <a:ext cx="542583" cy="271292"/>
          </a:xfrm>
          <a:custGeom>
            <a:avLst/>
            <a:gdLst/>
            <a:ahLst/>
            <a:cxnLst/>
            <a:rect l="l" t="t" r="r" b="b"/>
            <a:pathLst>
              <a:path w="542583" h="271292">
                <a:moveTo>
                  <a:pt x="0" y="0"/>
                </a:moveTo>
                <a:lnTo>
                  <a:pt x="542584" y="0"/>
                </a:lnTo>
                <a:lnTo>
                  <a:pt x="542584" y="271292"/>
                </a:lnTo>
                <a:lnTo>
                  <a:pt x="0" y="2712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4" name="Freeform 14"/>
          <p:cNvSpPr/>
          <p:nvPr/>
        </p:nvSpPr>
        <p:spPr>
          <a:xfrm rot="5400000">
            <a:off x="2918995" y="6889295"/>
            <a:ext cx="746889" cy="216598"/>
          </a:xfrm>
          <a:custGeom>
            <a:avLst/>
            <a:gdLst/>
            <a:ahLst/>
            <a:cxnLst/>
            <a:rect l="l" t="t" r="r" b="b"/>
            <a:pathLst>
              <a:path w="746889" h="216598">
                <a:moveTo>
                  <a:pt x="0" y="0"/>
                </a:moveTo>
                <a:lnTo>
                  <a:pt x="746889" y="0"/>
                </a:lnTo>
                <a:lnTo>
                  <a:pt x="746889" y="216598"/>
                </a:lnTo>
                <a:lnTo>
                  <a:pt x="0" y="2165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Freeform 15"/>
          <p:cNvSpPr/>
          <p:nvPr/>
        </p:nvSpPr>
        <p:spPr>
          <a:xfrm rot="-3187806">
            <a:off x="5935564" y="7500450"/>
            <a:ext cx="595450" cy="543845"/>
          </a:xfrm>
          <a:custGeom>
            <a:avLst/>
            <a:gdLst/>
            <a:ahLst/>
            <a:cxnLst/>
            <a:rect l="l" t="t" r="r" b="b"/>
            <a:pathLst>
              <a:path w="595450" h="543845">
                <a:moveTo>
                  <a:pt x="0" y="0"/>
                </a:moveTo>
                <a:lnTo>
                  <a:pt x="595451" y="0"/>
                </a:lnTo>
                <a:lnTo>
                  <a:pt x="595451" y="543845"/>
                </a:lnTo>
                <a:lnTo>
                  <a:pt x="0" y="5438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pic>
        <p:nvPicPr>
          <p:cNvPr id="16" name="Picture 16"/>
          <p:cNvPicPr>
            <a:picLocks noChangeAspect="1"/>
          </p:cNvPicPr>
          <p:nvPr/>
        </p:nvPicPr>
        <p:blipFill>
          <a:blip r:embed="rId24"/>
          <a:stretch>
            <a:fillRect/>
          </a:stretch>
        </p:blipFill>
        <p:spPr>
          <a:xfrm>
            <a:off x="12741461" y="4046079"/>
            <a:ext cx="1066513" cy="977957"/>
          </a:xfrm>
          <a:prstGeom prst="rect">
            <a:avLst/>
          </a:prstGeom>
        </p:spPr>
      </p:pic>
      <p:pic>
        <p:nvPicPr>
          <p:cNvPr id="17" name="Picture 17"/>
          <p:cNvPicPr>
            <a:picLocks noChangeAspect="1"/>
          </p:cNvPicPr>
          <p:nvPr/>
        </p:nvPicPr>
        <p:blipFill>
          <a:blip r:embed="rId25"/>
          <a:stretch>
            <a:fillRect/>
          </a:stretch>
        </p:blipFill>
        <p:spPr>
          <a:xfrm>
            <a:off x="12813369" y="5214045"/>
            <a:ext cx="1066513" cy="785947"/>
          </a:xfrm>
          <a:prstGeom prst="rect">
            <a:avLst/>
          </a:prstGeom>
        </p:spPr>
      </p:pic>
      <p:pic>
        <p:nvPicPr>
          <p:cNvPr id="18" name="Picture 18"/>
          <p:cNvPicPr>
            <a:picLocks noChangeAspect="1"/>
          </p:cNvPicPr>
          <p:nvPr/>
        </p:nvPicPr>
        <p:blipFill>
          <a:blip r:embed="rId26"/>
          <a:stretch>
            <a:fillRect/>
          </a:stretch>
        </p:blipFill>
        <p:spPr>
          <a:xfrm>
            <a:off x="12947387" y="6083981"/>
            <a:ext cx="823164" cy="1008511"/>
          </a:xfrm>
          <a:prstGeom prst="rect">
            <a:avLst/>
          </a:prstGeom>
        </p:spPr>
      </p:pic>
      <p:sp>
        <p:nvSpPr>
          <p:cNvPr id="19" name="Freeform 19"/>
          <p:cNvSpPr/>
          <p:nvPr/>
        </p:nvSpPr>
        <p:spPr>
          <a:xfrm>
            <a:off x="12974153" y="7426219"/>
            <a:ext cx="744944" cy="629816"/>
          </a:xfrm>
          <a:custGeom>
            <a:avLst/>
            <a:gdLst/>
            <a:ahLst/>
            <a:cxnLst/>
            <a:rect l="l" t="t" r="r" b="b"/>
            <a:pathLst>
              <a:path w="744944" h="629816">
                <a:moveTo>
                  <a:pt x="0" y="0"/>
                </a:moveTo>
                <a:lnTo>
                  <a:pt x="744945" y="0"/>
                </a:lnTo>
                <a:lnTo>
                  <a:pt x="744945" y="629817"/>
                </a:lnTo>
                <a:lnTo>
                  <a:pt x="0" y="62981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0" name="Freeform 20"/>
          <p:cNvSpPr/>
          <p:nvPr/>
        </p:nvSpPr>
        <p:spPr>
          <a:xfrm rot="-1036687">
            <a:off x="14398631" y="8357813"/>
            <a:ext cx="966594" cy="882822"/>
          </a:xfrm>
          <a:custGeom>
            <a:avLst/>
            <a:gdLst/>
            <a:ahLst/>
            <a:cxnLst/>
            <a:rect l="l" t="t" r="r" b="b"/>
            <a:pathLst>
              <a:path w="966594" h="882822">
                <a:moveTo>
                  <a:pt x="0" y="0"/>
                </a:moveTo>
                <a:lnTo>
                  <a:pt x="966594" y="0"/>
                </a:lnTo>
                <a:lnTo>
                  <a:pt x="966594" y="882822"/>
                </a:lnTo>
                <a:lnTo>
                  <a:pt x="0" y="88282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1" name="Freeform 21"/>
          <p:cNvSpPr/>
          <p:nvPr/>
        </p:nvSpPr>
        <p:spPr>
          <a:xfrm>
            <a:off x="3613496" y="7541510"/>
            <a:ext cx="3015967" cy="1975458"/>
          </a:xfrm>
          <a:custGeom>
            <a:avLst/>
            <a:gdLst/>
            <a:ahLst/>
            <a:cxnLst/>
            <a:rect l="l" t="t" r="r" b="b"/>
            <a:pathLst>
              <a:path w="3015967" h="1975458">
                <a:moveTo>
                  <a:pt x="0" y="0"/>
                </a:moveTo>
                <a:lnTo>
                  <a:pt x="3015966" y="0"/>
                </a:lnTo>
                <a:lnTo>
                  <a:pt x="3015966" y="1975459"/>
                </a:lnTo>
                <a:lnTo>
                  <a:pt x="0" y="1975459"/>
                </a:lnTo>
                <a:lnTo>
                  <a:pt x="0" y="0"/>
                </a:lnTo>
                <a:close/>
              </a:path>
            </a:pathLst>
          </a:custGeom>
          <a:blipFill>
            <a:blip r:embed="rId31"/>
            <a:stretch>
              <a:fillRect/>
            </a:stretch>
          </a:blipFill>
        </p:spPr>
      </p:sp>
      <p:sp>
        <p:nvSpPr>
          <p:cNvPr id="22" name="Freeform 22"/>
          <p:cNvSpPr/>
          <p:nvPr/>
        </p:nvSpPr>
        <p:spPr>
          <a:xfrm>
            <a:off x="3568556" y="8573926"/>
            <a:ext cx="680845" cy="450596"/>
          </a:xfrm>
          <a:custGeom>
            <a:avLst/>
            <a:gdLst/>
            <a:ahLst/>
            <a:cxnLst/>
            <a:rect l="l" t="t" r="r" b="b"/>
            <a:pathLst>
              <a:path w="680845" h="450596">
                <a:moveTo>
                  <a:pt x="0" y="0"/>
                </a:moveTo>
                <a:lnTo>
                  <a:pt x="680845" y="0"/>
                </a:lnTo>
                <a:lnTo>
                  <a:pt x="680845" y="450596"/>
                </a:lnTo>
                <a:lnTo>
                  <a:pt x="0" y="45059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3" name="Freeform 23"/>
          <p:cNvSpPr/>
          <p:nvPr/>
        </p:nvSpPr>
        <p:spPr>
          <a:xfrm>
            <a:off x="4344651" y="8590486"/>
            <a:ext cx="694002" cy="459303"/>
          </a:xfrm>
          <a:custGeom>
            <a:avLst/>
            <a:gdLst/>
            <a:ahLst/>
            <a:cxnLst/>
            <a:rect l="l" t="t" r="r" b="b"/>
            <a:pathLst>
              <a:path w="694002" h="459303">
                <a:moveTo>
                  <a:pt x="0" y="0"/>
                </a:moveTo>
                <a:lnTo>
                  <a:pt x="694002" y="0"/>
                </a:lnTo>
                <a:lnTo>
                  <a:pt x="694002" y="459303"/>
                </a:lnTo>
                <a:lnTo>
                  <a:pt x="0" y="459303"/>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4" name="Freeform 24"/>
          <p:cNvSpPr/>
          <p:nvPr/>
        </p:nvSpPr>
        <p:spPr>
          <a:xfrm>
            <a:off x="5287103" y="8590486"/>
            <a:ext cx="706239" cy="467402"/>
          </a:xfrm>
          <a:custGeom>
            <a:avLst/>
            <a:gdLst/>
            <a:ahLst/>
            <a:cxnLst/>
            <a:rect l="l" t="t" r="r" b="b"/>
            <a:pathLst>
              <a:path w="706239" h="467402">
                <a:moveTo>
                  <a:pt x="0" y="0"/>
                </a:moveTo>
                <a:lnTo>
                  <a:pt x="706238" y="0"/>
                </a:lnTo>
                <a:lnTo>
                  <a:pt x="706238" y="467401"/>
                </a:lnTo>
                <a:lnTo>
                  <a:pt x="0" y="467401"/>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5" name="Freeform 25"/>
          <p:cNvSpPr/>
          <p:nvPr/>
        </p:nvSpPr>
        <p:spPr>
          <a:xfrm>
            <a:off x="6087562" y="8622489"/>
            <a:ext cx="645645" cy="427300"/>
          </a:xfrm>
          <a:custGeom>
            <a:avLst/>
            <a:gdLst/>
            <a:ahLst/>
            <a:cxnLst/>
            <a:rect l="l" t="t" r="r" b="b"/>
            <a:pathLst>
              <a:path w="645645" h="427300">
                <a:moveTo>
                  <a:pt x="0" y="0"/>
                </a:moveTo>
                <a:lnTo>
                  <a:pt x="645645" y="0"/>
                </a:lnTo>
                <a:lnTo>
                  <a:pt x="645645" y="427300"/>
                </a:lnTo>
                <a:lnTo>
                  <a:pt x="0" y="427300"/>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6" name="TextBox 26"/>
          <p:cNvSpPr txBox="1"/>
          <p:nvPr/>
        </p:nvSpPr>
        <p:spPr>
          <a:xfrm>
            <a:off x="9207314" y="2077620"/>
            <a:ext cx="7533680" cy="629928"/>
          </a:xfrm>
          <a:prstGeom prst="rect">
            <a:avLst/>
          </a:prstGeom>
        </p:spPr>
        <p:txBody>
          <a:bodyPr lIns="0" tIns="0" rIns="0" bIns="0" rtlCol="0" anchor="t">
            <a:spAutoFit/>
          </a:bodyPr>
          <a:lstStyle/>
          <a:p>
            <a:pPr algn="ctr">
              <a:lnSpc>
                <a:spcPts val="5179"/>
              </a:lnSpc>
              <a:spcBef>
                <a:spcPct val="0"/>
              </a:spcBef>
            </a:pPr>
            <a:r>
              <a:rPr lang="en-US" sz="3699" b="1">
                <a:solidFill>
                  <a:srgbClr val="F78012"/>
                </a:solidFill>
                <a:latin typeface="Noto Sans Bold"/>
                <a:ea typeface="Noto Sans Bold"/>
                <a:cs typeface="Noto Sans Bold"/>
                <a:sym typeface="Noto Sans Bold"/>
              </a:rPr>
              <a:t>Чек ара аралык өткөрүп берүү</a:t>
            </a:r>
          </a:p>
        </p:txBody>
      </p:sp>
      <p:sp>
        <p:nvSpPr>
          <p:cNvPr id="27" name="TextBox 27"/>
          <p:cNvSpPr txBox="1"/>
          <p:nvPr/>
        </p:nvSpPr>
        <p:spPr>
          <a:xfrm>
            <a:off x="1954921" y="7418664"/>
            <a:ext cx="2675037" cy="422282"/>
          </a:xfrm>
          <a:prstGeom prst="rect">
            <a:avLst/>
          </a:prstGeom>
        </p:spPr>
        <p:txBody>
          <a:bodyPr lIns="0" tIns="0" rIns="0" bIns="0" rtlCol="0" anchor="t">
            <a:spAutoFit/>
          </a:bodyPr>
          <a:lstStyle/>
          <a:p>
            <a:pPr algn="ctr">
              <a:lnSpc>
                <a:spcPts val="3499"/>
              </a:lnSpc>
              <a:spcBef>
                <a:spcPct val="0"/>
              </a:spcBef>
            </a:pPr>
            <a:r>
              <a:rPr lang="en-US" sz="2499" b="1">
                <a:solidFill>
                  <a:srgbClr val="F78012"/>
                </a:solidFill>
                <a:latin typeface="Noto Sans Bold"/>
                <a:ea typeface="Noto Sans Bold"/>
                <a:cs typeface="Noto Sans Bold"/>
                <a:sym typeface="Noto Sans Bold"/>
              </a:rPr>
              <a:t>Берүүгө уруксат</a:t>
            </a:r>
          </a:p>
        </p:txBody>
      </p:sp>
      <p:sp>
        <p:nvSpPr>
          <p:cNvPr id="28" name="TextBox 28"/>
          <p:cNvSpPr txBox="1"/>
          <p:nvPr/>
        </p:nvSpPr>
        <p:spPr>
          <a:xfrm>
            <a:off x="14170979" y="5276780"/>
            <a:ext cx="3041749" cy="372752"/>
          </a:xfrm>
          <a:prstGeom prst="rect">
            <a:avLst/>
          </a:prstGeom>
        </p:spPr>
        <p:txBody>
          <a:bodyPr lIns="0" tIns="0" rIns="0" bIns="0" rtlCol="0" anchor="t">
            <a:spAutoFit/>
          </a:bodyPr>
          <a:lstStyle/>
          <a:p>
            <a:pPr algn="ctr">
              <a:lnSpc>
                <a:spcPts val="3079"/>
              </a:lnSpc>
              <a:spcBef>
                <a:spcPct val="0"/>
              </a:spcBef>
            </a:pPr>
            <a:r>
              <a:rPr lang="en-US" sz="2199" b="1">
                <a:solidFill>
                  <a:srgbClr val="014C96"/>
                </a:solidFill>
                <a:latin typeface="Noto Sans Bold"/>
                <a:ea typeface="Noto Sans Bold"/>
                <a:cs typeface="Noto Sans Bold"/>
                <a:sym typeface="Noto Sans Bold"/>
              </a:rPr>
              <a:t>Эл аралык келишим</a:t>
            </a:r>
          </a:p>
        </p:txBody>
      </p:sp>
      <p:sp>
        <p:nvSpPr>
          <p:cNvPr id="29" name="TextBox 29"/>
          <p:cNvSpPr txBox="1"/>
          <p:nvPr/>
        </p:nvSpPr>
        <p:spPr>
          <a:xfrm>
            <a:off x="14009501" y="4329632"/>
            <a:ext cx="3364706" cy="372752"/>
          </a:xfrm>
          <a:prstGeom prst="rect">
            <a:avLst/>
          </a:prstGeom>
        </p:spPr>
        <p:txBody>
          <a:bodyPr lIns="0" tIns="0" rIns="0" bIns="0" rtlCol="0" anchor="t">
            <a:spAutoFit/>
          </a:bodyPr>
          <a:lstStyle/>
          <a:p>
            <a:pPr algn="ctr">
              <a:lnSpc>
                <a:spcPts val="3079"/>
              </a:lnSpc>
              <a:spcBef>
                <a:spcPct val="0"/>
              </a:spcBef>
            </a:pPr>
            <a:r>
              <a:rPr lang="en-US" sz="2199" b="1">
                <a:solidFill>
                  <a:srgbClr val="014C96"/>
                </a:solidFill>
                <a:latin typeface="Noto Sans Bold"/>
                <a:ea typeface="Noto Sans Bold"/>
                <a:cs typeface="Noto Sans Bold"/>
                <a:sym typeface="Noto Sans Bold"/>
              </a:rPr>
              <a:t>Субъекттин макулдугу</a:t>
            </a:r>
          </a:p>
        </p:txBody>
      </p:sp>
      <p:sp>
        <p:nvSpPr>
          <p:cNvPr id="30" name="TextBox 30"/>
          <p:cNvSpPr txBox="1"/>
          <p:nvPr/>
        </p:nvSpPr>
        <p:spPr>
          <a:xfrm>
            <a:off x="14289337" y="6129924"/>
            <a:ext cx="3063329" cy="763277"/>
          </a:xfrm>
          <a:prstGeom prst="rect">
            <a:avLst/>
          </a:prstGeom>
        </p:spPr>
        <p:txBody>
          <a:bodyPr lIns="0" tIns="0" rIns="0" bIns="0" rtlCol="0" anchor="t">
            <a:spAutoFit/>
          </a:bodyPr>
          <a:lstStyle/>
          <a:p>
            <a:pPr algn="ctr">
              <a:lnSpc>
                <a:spcPts val="3079"/>
              </a:lnSpc>
            </a:pPr>
            <a:r>
              <a:rPr lang="en-US" sz="2199" b="1">
                <a:solidFill>
                  <a:srgbClr val="014C96"/>
                </a:solidFill>
                <a:latin typeface="Noto Sans Bold"/>
                <a:ea typeface="Noto Sans Bold"/>
                <a:cs typeface="Noto Sans Bold"/>
                <a:sym typeface="Noto Sans Bold"/>
              </a:rPr>
              <a:t>Жашоонун жана </a:t>
            </a:r>
          </a:p>
          <a:p>
            <a:pPr algn="ctr">
              <a:lnSpc>
                <a:spcPts val="3079"/>
              </a:lnSpc>
              <a:spcBef>
                <a:spcPct val="0"/>
              </a:spcBef>
            </a:pPr>
            <a:r>
              <a:rPr lang="en-US" sz="2199" b="1">
                <a:solidFill>
                  <a:srgbClr val="014C96"/>
                </a:solidFill>
                <a:latin typeface="Noto Sans Bold"/>
                <a:ea typeface="Noto Sans Bold"/>
                <a:cs typeface="Noto Sans Bold"/>
                <a:sym typeface="Noto Sans Bold"/>
              </a:rPr>
              <a:t>коопсуздукту коргоо</a:t>
            </a:r>
          </a:p>
        </p:txBody>
      </p:sp>
      <p:sp>
        <p:nvSpPr>
          <p:cNvPr id="31" name="TextBox 31"/>
          <p:cNvSpPr txBox="1"/>
          <p:nvPr/>
        </p:nvSpPr>
        <p:spPr>
          <a:xfrm>
            <a:off x="13620852" y="7385296"/>
            <a:ext cx="4667148" cy="763277"/>
          </a:xfrm>
          <a:prstGeom prst="rect">
            <a:avLst/>
          </a:prstGeom>
        </p:spPr>
        <p:txBody>
          <a:bodyPr lIns="0" tIns="0" rIns="0" bIns="0" rtlCol="0" anchor="t">
            <a:spAutoFit/>
          </a:bodyPr>
          <a:lstStyle/>
          <a:p>
            <a:pPr algn="ctr">
              <a:lnSpc>
                <a:spcPts val="3079"/>
              </a:lnSpc>
              <a:spcBef>
                <a:spcPct val="0"/>
              </a:spcBef>
            </a:pPr>
            <a:r>
              <a:rPr lang="en-US" sz="2199" b="1">
                <a:solidFill>
                  <a:srgbClr val="014C96"/>
                </a:solidFill>
                <a:latin typeface="Noto Sans Bold"/>
                <a:ea typeface="Noto Sans Bold"/>
                <a:cs typeface="Noto Sans Bold"/>
                <a:sym typeface="Noto Sans Bold"/>
              </a:rPr>
              <a:t>Маалыматтарды коргоо боюнча келишим</a:t>
            </a:r>
          </a:p>
        </p:txBody>
      </p:sp>
      <p:sp>
        <p:nvSpPr>
          <p:cNvPr id="32" name="TextBox 32"/>
          <p:cNvSpPr txBox="1"/>
          <p:nvPr/>
        </p:nvSpPr>
        <p:spPr>
          <a:xfrm>
            <a:off x="13346626" y="3202003"/>
            <a:ext cx="4158636" cy="692157"/>
          </a:xfrm>
          <a:prstGeom prst="rect">
            <a:avLst/>
          </a:prstGeom>
        </p:spPr>
        <p:txBody>
          <a:bodyPr lIns="0" tIns="0" rIns="0" bIns="0" rtlCol="0" anchor="t">
            <a:spAutoFit/>
          </a:bodyPr>
          <a:lstStyle/>
          <a:p>
            <a:pPr algn="ctr">
              <a:lnSpc>
                <a:spcPts val="2799"/>
              </a:lnSpc>
              <a:spcBef>
                <a:spcPct val="0"/>
              </a:spcBef>
            </a:pPr>
            <a:r>
              <a:rPr lang="en-US" sz="1999" b="1">
                <a:solidFill>
                  <a:srgbClr val="FF914D"/>
                </a:solidFill>
                <a:latin typeface="Noto Sans Bold"/>
                <a:ea typeface="Noto Sans Bold"/>
                <a:cs typeface="Noto Sans Bold"/>
                <a:sym typeface="Noto Sans Bold"/>
              </a:rPr>
              <a:t>Башка өлкөлөргө берүү төмөнкү учурларда:</a:t>
            </a:r>
          </a:p>
        </p:txBody>
      </p:sp>
      <p:sp>
        <p:nvSpPr>
          <p:cNvPr id="33" name="TextBox 33"/>
          <p:cNvSpPr txBox="1"/>
          <p:nvPr/>
        </p:nvSpPr>
        <p:spPr>
          <a:xfrm>
            <a:off x="267676" y="2194008"/>
            <a:ext cx="8153951" cy="780240"/>
          </a:xfrm>
          <a:prstGeom prst="rect">
            <a:avLst/>
          </a:prstGeom>
        </p:spPr>
        <p:txBody>
          <a:bodyPr lIns="0" tIns="0" rIns="0" bIns="0" rtlCol="0" anchor="t">
            <a:spAutoFit/>
          </a:bodyPr>
          <a:lstStyle/>
          <a:p>
            <a:pPr algn="ctr">
              <a:lnSpc>
                <a:spcPts val="3194"/>
              </a:lnSpc>
              <a:spcBef>
                <a:spcPct val="0"/>
              </a:spcBef>
            </a:pPr>
            <a:r>
              <a:rPr lang="en-US" sz="2281" b="1">
                <a:solidFill>
                  <a:srgbClr val="188953"/>
                </a:solidFill>
                <a:latin typeface="Noto Sans Bold"/>
                <a:ea typeface="Noto Sans Bold"/>
                <a:cs typeface="Noto Sans Bold"/>
                <a:sym typeface="Noto Sans Bold"/>
              </a:rPr>
              <a:t>Жеке дайындардын адекваттуу корголушун камсыз кылган өлкөлөрдүн тизмеси</a:t>
            </a:r>
          </a:p>
        </p:txBody>
      </p:sp>
      <p:sp>
        <p:nvSpPr>
          <p:cNvPr id="34" name="TextBox 34"/>
          <p:cNvSpPr txBox="1"/>
          <p:nvPr/>
        </p:nvSpPr>
        <p:spPr>
          <a:xfrm>
            <a:off x="7540861" y="9229310"/>
            <a:ext cx="5361384" cy="727717"/>
          </a:xfrm>
          <a:prstGeom prst="rect">
            <a:avLst/>
          </a:prstGeom>
        </p:spPr>
        <p:txBody>
          <a:bodyPr lIns="0" tIns="0" rIns="0" bIns="0" rtlCol="0" anchor="t">
            <a:spAutoFit/>
          </a:bodyPr>
          <a:lstStyle/>
          <a:p>
            <a:pPr algn="ctr">
              <a:lnSpc>
                <a:spcPts val="2939"/>
              </a:lnSpc>
            </a:pPr>
            <a:r>
              <a:rPr lang="en-US" sz="2099" b="1">
                <a:solidFill>
                  <a:srgbClr val="014C96"/>
                </a:solidFill>
                <a:latin typeface="Noto Sans Bold"/>
                <a:ea typeface="Noto Sans Bold"/>
                <a:cs typeface="Noto Sans Bold"/>
                <a:sym typeface="Noto Sans Bold"/>
              </a:rPr>
              <a:t>Дайындарды ошол өлкөнүн</a:t>
            </a:r>
          </a:p>
          <a:p>
            <a:pPr algn="ctr">
              <a:lnSpc>
                <a:spcPts val="2939"/>
              </a:lnSpc>
              <a:spcBef>
                <a:spcPct val="0"/>
              </a:spcBef>
            </a:pPr>
            <a:r>
              <a:rPr lang="en-US" sz="2099" b="1">
                <a:solidFill>
                  <a:srgbClr val="014C96"/>
                </a:solidFill>
                <a:latin typeface="Noto Sans Bold"/>
                <a:ea typeface="Noto Sans Bold"/>
                <a:cs typeface="Noto Sans Bold"/>
                <a:sym typeface="Noto Sans Bold"/>
              </a:rPr>
              <a:t>мыйзамдарына ылайык иштеп чыгуу</a:t>
            </a:r>
          </a:p>
        </p:txBody>
      </p:sp>
      <p:sp>
        <p:nvSpPr>
          <p:cNvPr id="35" name="TextBox 35"/>
          <p:cNvSpPr txBox="1"/>
          <p:nvPr/>
        </p:nvSpPr>
        <p:spPr>
          <a:xfrm>
            <a:off x="3773456" y="9574119"/>
            <a:ext cx="2673102" cy="356242"/>
          </a:xfrm>
          <a:prstGeom prst="rect">
            <a:avLst/>
          </a:prstGeom>
        </p:spPr>
        <p:txBody>
          <a:bodyPr lIns="0" tIns="0" rIns="0" bIns="0" rtlCol="0" anchor="t">
            <a:spAutoFit/>
          </a:bodyPr>
          <a:lstStyle/>
          <a:p>
            <a:pPr algn="ctr">
              <a:lnSpc>
                <a:spcPts val="2939"/>
              </a:lnSpc>
              <a:spcBef>
                <a:spcPct val="0"/>
              </a:spcBef>
            </a:pPr>
            <a:r>
              <a:rPr lang="en-US" sz="2099" b="1">
                <a:solidFill>
                  <a:srgbClr val="014C96"/>
                </a:solidFill>
                <a:latin typeface="Noto Sans Bold"/>
                <a:ea typeface="Noto Sans Bold"/>
                <a:cs typeface="Noto Sans Bold"/>
                <a:sym typeface="Noto Sans Bold"/>
              </a:rPr>
              <a:t>Кабыл алуучу өлкө</a:t>
            </a:r>
          </a:p>
        </p:txBody>
      </p:sp>
      <p:sp>
        <p:nvSpPr>
          <p:cNvPr id="36" name="TextBox 36"/>
          <p:cNvSpPr txBox="1"/>
          <p:nvPr/>
        </p:nvSpPr>
        <p:spPr>
          <a:xfrm>
            <a:off x="155700" y="5505500"/>
            <a:ext cx="2743347" cy="1563960"/>
          </a:xfrm>
          <a:prstGeom prst="rect">
            <a:avLst/>
          </a:prstGeom>
        </p:spPr>
        <p:txBody>
          <a:bodyPr lIns="0" tIns="0" rIns="0" bIns="0" rtlCol="0" anchor="t">
            <a:spAutoFit/>
          </a:bodyPr>
          <a:lstStyle/>
          <a:p>
            <a:pPr algn="ctr">
              <a:lnSpc>
                <a:spcPts val="2501"/>
              </a:lnSpc>
              <a:spcBef>
                <a:spcPct val="0"/>
              </a:spcBef>
            </a:pPr>
            <a:r>
              <a:rPr lang="en-US" sz="1787" b="1">
                <a:solidFill>
                  <a:srgbClr val="014C96"/>
                </a:solidFill>
                <a:latin typeface="Noto Sans Bold"/>
                <a:ea typeface="Noto Sans Bold"/>
                <a:cs typeface="Noto Sans Bold"/>
                <a:sym typeface="Noto Sans Bold"/>
              </a:rPr>
              <a:t>Жеке дайындардын адекваттуу корголушун камсыз кылган өлкөлөрдүн тизмеси</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2593064" y="2320318"/>
            <a:ext cx="13486252" cy="576996"/>
          </a:xfrm>
          <a:prstGeom prst="rect">
            <a:avLst/>
          </a:prstGeom>
        </p:spPr>
        <p:txBody>
          <a:bodyPr lIns="0" tIns="0" rIns="0" bIns="0" rtlCol="0" anchor="t">
            <a:spAutoFit/>
          </a:bodyPr>
          <a:lstStyle/>
          <a:p>
            <a:pPr algn="ctr">
              <a:lnSpc>
                <a:spcPts val="4664"/>
              </a:lnSpc>
              <a:spcBef>
                <a:spcPct val="0"/>
              </a:spcBef>
            </a:pPr>
            <a:r>
              <a:rPr lang="en-US" sz="3360" b="1">
                <a:solidFill>
                  <a:srgbClr val="F78012"/>
                </a:solidFill>
                <a:latin typeface="Open Sans Bold"/>
                <a:ea typeface="Open Sans Bold"/>
                <a:cs typeface="Open Sans Bold"/>
                <a:sym typeface="Open Sans Bold"/>
              </a:rPr>
              <a:t>Кыргыз Республикасынын укук бузуулар жөнүндө Кодекси</a:t>
            </a:r>
          </a:p>
        </p:txBody>
      </p:sp>
      <p:sp>
        <p:nvSpPr>
          <p:cNvPr id="7" name="Freeform 7"/>
          <p:cNvSpPr/>
          <p:nvPr/>
        </p:nvSpPr>
        <p:spPr>
          <a:xfrm>
            <a:off x="13532464" y="5398992"/>
            <a:ext cx="3853176" cy="3727072"/>
          </a:xfrm>
          <a:custGeom>
            <a:avLst/>
            <a:gdLst/>
            <a:ahLst/>
            <a:cxnLst/>
            <a:rect l="l" t="t" r="r" b="b"/>
            <a:pathLst>
              <a:path w="3853176" h="3727072">
                <a:moveTo>
                  <a:pt x="0" y="0"/>
                </a:moveTo>
                <a:lnTo>
                  <a:pt x="3853176" y="0"/>
                </a:lnTo>
                <a:lnTo>
                  <a:pt x="3853176" y="3727072"/>
                </a:lnTo>
                <a:lnTo>
                  <a:pt x="0" y="37270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797833" y="3764267"/>
            <a:ext cx="12713248" cy="917559"/>
          </a:xfrm>
          <a:prstGeom prst="rect">
            <a:avLst/>
          </a:prstGeom>
        </p:spPr>
        <p:txBody>
          <a:bodyPr lIns="0" tIns="0" rIns="0" bIns="0" rtlCol="0" anchor="t">
            <a:spAutoFit/>
          </a:bodyPr>
          <a:lstStyle/>
          <a:p>
            <a:pPr marL="574348" lvl="1" indent="-287174" algn="l">
              <a:lnSpc>
                <a:spcPts val="3692"/>
              </a:lnSpc>
              <a:buFont typeface="Arial"/>
              <a:buChar char="•"/>
            </a:pPr>
            <a:r>
              <a:rPr lang="en-US" sz="2660" b="1">
                <a:solidFill>
                  <a:srgbClr val="F78012"/>
                </a:solidFill>
                <a:latin typeface="Open Sans Bold"/>
                <a:ea typeface="Open Sans Bold"/>
                <a:cs typeface="Open Sans Bold"/>
                <a:sym typeface="Open Sans Bold"/>
              </a:rPr>
              <a:t>413-2 берене. </a:t>
            </a:r>
            <a:r>
              <a:rPr lang="en-US" sz="2660" b="1">
                <a:solidFill>
                  <a:srgbClr val="004D95"/>
                </a:solidFill>
                <a:latin typeface="Open Sans Bold"/>
                <a:ea typeface="Open Sans Bold"/>
                <a:cs typeface="Open Sans Bold"/>
                <a:sym typeface="Open Sans Bold"/>
              </a:rPr>
              <a:t>Жеке маалыматтарды коргоо жөнүндө талаптарды бузуу</a:t>
            </a:r>
            <a:r>
              <a:rPr lang="en-US" sz="2660" b="1">
                <a:solidFill>
                  <a:srgbClr val="F78012"/>
                </a:solidFill>
                <a:latin typeface="Open Sans Bold"/>
                <a:ea typeface="Open Sans Bold"/>
                <a:cs typeface="Open Sans Bold"/>
                <a:sym typeface="Open Sans Bold"/>
              </a:rPr>
              <a:t> </a:t>
            </a:r>
          </a:p>
        </p:txBody>
      </p:sp>
      <p:sp>
        <p:nvSpPr>
          <p:cNvPr id="9" name="TextBox 9"/>
          <p:cNvSpPr txBox="1"/>
          <p:nvPr/>
        </p:nvSpPr>
        <p:spPr>
          <a:xfrm>
            <a:off x="1797833" y="5114925"/>
            <a:ext cx="12353728" cy="827643"/>
          </a:xfrm>
          <a:prstGeom prst="rect">
            <a:avLst/>
          </a:prstGeom>
        </p:spPr>
        <p:txBody>
          <a:bodyPr lIns="0" tIns="0" rIns="0" bIns="0" rtlCol="0" anchor="t">
            <a:spAutoFit/>
          </a:bodyPr>
          <a:lstStyle/>
          <a:p>
            <a:pPr marL="526117" lvl="1" indent="-263058" algn="l">
              <a:lnSpc>
                <a:spcPts val="3382"/>
              </a:lnSpc>
              <a:buFont typeface="Arial"/>
              <a:buChar char="•"/>
            </a:pPr>
            <a:r>
              <a:rPr lang="en-US" sz="2436" b="1">
                <a:solidFill>
                  <a:srgbClr val="F78012"/>
                </a:solidFill>
                <a:latin typeface="Open Sans Bold"/>
                <a:ea typeface="Open Sans Bold"/>
                <a:cs typeface="Open Sans Bold"/>
                <a:sym typeface="Open Sans Bold"/>
              </a:rPr>
              <a:t>413-3 берене. </a:t>
            </a:r>
            <a:r>
              <a:rPr lang="en-US" sz="2436" b="1">
                <a:solidFill>
                  <a:srgbClr val="004D95"/>
                </a:solidFill>
                <a:latin typeface="Open Sans Bold"/>
                <a:ea typeface="Open Sans Bold"/>
                <a:cs typeface="Open Sans Bold"/>
                <a:sym typeface="Open Sans Bold"/>
              </a:rPr>
              <a:t>Жеке маалыматтарды мыйзамдарда белгиленген тартипти бузуу менен трансчек аралык берүү</a:t>
            </a:r>
            <a:r>
              <a:rPr lang="en-US" sz="2436" b="1">
                <a:solidFill>
                  <a:srgbClr val="F78012"/>
                </a:solidFill>
                <a:latin typeface="Open Sans Bold"/>
                <a:ea typeface="Open Sans Bold"/>
                <a:cs typeface="Open Sans Bold"/>
                <a:sym typeface="Open Sans Bold"/>
              </a:rPr>
              <a:t> </a:t>
            </a:r>
          </a:p>
        </p:txBody>
      </p:sp>
      <p:sp>
        <p:nvSpPr>
          <p:cNvPr id="10" name="TextBox 10"/>
          <p:cNvSpPr txBox="1"/>
          <p:nvPr/>
        </p:nvSpPr>
        <p:spPr>
          <a:xfrm>
            <a:off x="1797833" y="6361668"/>
            <a:ext cx="12234625" cy="1237779"/>
          </a:xfrm>
          <a:prstGeom prst="rect">
            <a:avLst/>
          </a:prstGeom>
        </p:spPr>
        <p:txBody>
          <a:bodyPr lIns="0" tIns="0" rIns="0" bIns="0" rtlCol="0" anchor="t">
            <a:spAutoFit/>
          </a:bodyPr>
          <a:lstStyle/>
          <a:p>
            <a:pPr marL="521044" lvl="1" indent="-260522" algn="l">
              <a:lnSpc>
                <a:spcPts val="3349"/>
              </a:lnSpc>
              <a:buFont typeface="Arial"/>
              <a:buChar char="•"/>
            </a:pPr>
            <a:r>
              <a:rPr lang="en-US" sz="2413" b="1">
                <a:solidFill>
                  <a:srgbClr val="F78012"/>
                </a:solidFill>
                <a:latin typeface="Open Sans Bold"/>
                <a:ea typeface="Open Sans Bold"/>
                <a:cs typeface="Open Sans Bold"/>
                <a:sym typeface="Open Sans Bold"/>
              </a:rPr>
              <a:t>413-4 берене. </a:t>
            </a:r>
            <a:r>
              <a:rPr lang="en-US" sz="2413" b="1">
                <a:solidFill>
                  <a:srgbClr val="004D95"/>
                </a:solidFill>
                <a:latin typeface="Open Sans Bold"/>
                <a:ea typeface="Open Sans Bold"/>
                <a:cs typeface="Open Sans Bold"/>
                <a:sym typeface="Open Sans Bold"/>
              </a:rPr>
              <a:t>Жеке маалыматтар массивин кармоочунун (ээсинин) субъектиге анын жеке маалыматтарын берүүдөн негизсиз баш тартуусу</a:t>
            </a:r>
            <a:r>
              <a:rPr lang="en-US" sz="2413" b="1">
                <a:solidFill>
                  <a:srgbClr val="F78012"/>
                </a:solidFill>
                <a:latin typeface="Open Sans Bold"/>
                <a:ea typeface="Open Sans Bold"/>
                <a:cs typeface="Open Sans Bold"/>
                <a:sym typeface="Open Sans Bold"/>
              </a:rPr>
              <a:t> </a:t>
            </a:r>
          </a:p>
        </p:txBody>
      </p:sp>
      <p:sp>
        <p:nvSpPr>
          <p:cNvPr id="11" name="TextBox 11"/>
          <p:cNvSpPr txBox="1"/>
          <p:nvPr/>
        </p:nvSpPr>
        <p:spPr>
          <a:xfrm>
            <a:off x="1797833" y="7818521"/>
            <a:ext cx="13061556" cy="881459"/>
          </a:xfrm>
          <a:prstGeom prst="rect">
            <a:avLst/>
          </a:prstGeom>
        </p:spPr>
        <p:txBody>
          <a:bodyPr lIns="0" tIns="0" rIns="0" bIns="0" rtlCol="0" anchor="t">
            <a:spAutoFit/>
          </a:bodyPr>
          <a:lstStyle/>
          <a:p>
            <a:pPr marL="556261" lvl="1" indent="-278130" algn="l">
              <a:lnSpc>
                <a:spcPts val="3576"/>
              </a:lnSpc>
              <a:buFont typeface="Arial"/>
              <a:buChar char="•"/>
            </a:pPr>
            <a:r>
              <a:rPr lang="en-US" sz="2576" b="1">
                <a:solidFill>
                  <a:srgbClr val="F78012"/>
                </a:solidFill>
                <a:latin typeface="Open Sans Bold"/>
                <a:ea typeface="Open Sans Bold"/>
                <a:cs typeface="Open Sans Bold"/>
                <a:sym typeface="Open Sans Bold"/>
              </a:rPr>
              <a:t>413-5 берене. </a:t>
            </a:r>
            <a:r>
              <a:rPr lang="en-US" sz="2576" b="1">
                <a:solidFill>
                  <a:srgbClr val="004D95"/>
                </a:solidFill>
                <a:latin typeface="Open Sans Bold"/>
                <a:ea typeface="Open Sans Bold"/>
                <a:cs typeface="Open Sans Bold"/>
                <a:sym typeface="Open Sans Bold"/>
              </a:rPr>
              <a:t>Жеке маалыматтар боюнча ыйгарым укуктуу мамлекеттик органдын мыйзамдуу талаптарын аткарбоо </a:t>
            </a:r>
            <a:r>
              <a:rPr lang="en-US" sz="2576" b="1">
                <a:solidFill>
                  <a:srgbClr val="F78012"/>
                </a:solidFill>
                <a:latin typeface="Open Sans Bold"/>
                <a:ea typeface="Open Sans Bold"/>
                <a:cs typeface="Open Sans Bold"/>
                <a:sym typeface="Open Sans Bold"/>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0" y="0"/>
            <a:ext cx="9234618" cy="10287000"/>
          </a:xfrm>
          <a:custGeom>
            <a:avLst/>
            <a:gdLst/>
            <a:ahLst/>
            <a:cxnLst/>
            <a:rect l="l" t="t" r="r" b="b"/>
            <a:pathLst>
              <a:path w="9234618" h="10287000">
                <a:moveTo>
                  <a:pt x="0" y="0"/>
                </a:moveTo>
                <a:lnTo>
                  <a:pt x="9234618" y="0"/>
                </a:lnTo>
                <a:lnTo>
                  <a:pt x="9234618" y="10287000"/>
                </a:lnTo>
                <a:lnTo>
                  <a:pt x="0" y="10287000"/>
                </a:lnTo>
                <a:lnTo>
                  <a:pt x="0" y="0"/>
                </a:lnTo>
                <a:close/>
              </a:path>
            </a:pathLst>
          </a:custGeom>
          <a:blipFill>
            <a:blip r:embed="rId2"/>
            <a:stretch>
              <a:fillRect l="-2375" t="-1057" b="-1057"/>
            </a:stretch>
          </a:blipFill>
        </p:spPr>
      </p:sp>
      <p:sp>
        <p:nvSpPr>
          <p:cNvPr id="3" name="Freeform 3"/>
          <p:cNvSpPr/>
          <p:nvPr/>
        </p:nvSpPr>
        <p:spPr>
          <a:xfrm rot="-1361638">
            <a:off x="1683832" y="-515880"/>
            <a:ext cx="16560737" cy="12314843"/>
          </a:xfrm>
          <a:custGeom>
            <a:avLst/>
            <a:gdLst/>
            <a:ahLst/>
            <a:cxnLst/>
            <a:rect l="l" t="t" r="r" b="b"/>
            <a:pathLst>
              <a:path w="16560737" h="12314843">
                <a:moveTo>
                  <a:pt x="0" y="0"/>
                </a:moveTo>
                <a:lnTo>
                  <a:pt x="16560738" y="0"/>
                </a:lnTo>
                <a:lnTo>
                  <a:pt x="16560738" y="12314843"/>
                </a:lnTo>
                <a:lnTo>
                  <a:pt x="0" y="12314843"/>
                </a:lnTo>
                <a:lnTo>
                  <a:pt x="0" y="0"/>
                </a:lnTo>
                <a:close/>
              </a:path>
            </a:pathLst>
          </a:custGeom>
          <a:blipFill>
            <a:blip r:embed="rId3"/>
            <a:stretch>
              <a:fillRect t="-13204" b="-13204"/>
            </a:stretch>
          </a:blipFill>
        </p:spPr>
      </p:sp>
      <p:sp>
        <p:nvSpPr>
          <p:cNvPr id="4" name="TextBox 4"/>
          <p:cNvSpPr txBox="1"/>
          <p:nvPr/>
        </p:nvSpPr>
        <p:spPr>
          <a:xfrm>
            <a:off x="1028700" y="1842660"/>
            <a:ext cx="6810139" cy="5347335"/>
          </a:xfrm>
          <a:prstGeom prst="rect">
            <a:avLst/>
          </a:prstGeom>
        </p:spPr>
        <p:txBody>
          <a:bodyPr lIns="0" tIns="0" rIns="0" bIns="0" rtlCol="0" anchor="t">
            <a:spAutoFit/>
          </a:bodyPr>
          <a:lstStyle/>
          <a:p>
            <a:pPr algn="l">
              <a:lnSpc>
                <a:spcPts val="7019"/>
              </a:lnSpc>
            </a:pPr>
            <a:r>
              <a:rPr lang="en-US" sz="6499">
                <a:solidFill>
                  <a:srgbClr val="FFFFFF"/>
                </a:solidFill>
                <a:latin typeface="League Spartan"/>
                <a:ea typeface="League Spartan"/>
                <a:cs typeface="League Spartan"/>
                <a:sym typeface="League Spartan"/>
              </a:rPr>
              <a:t>ЖУМУШ ОРДУНДАГЫ КИБЕРГИГИЕНА: КООПСУЗДУК АР БИР АДАМДАН БАШТАЛАТ</a:t>
            </a:r>
          </a:p>
        </p:txBody>
      </p:sp>
      <p:pic>
        <p:nvPicPr>
          <p:cNvPr id="5" name="Picture 5"/>
          <p:cNvPicPr>
            <a:picLocks noChangeAspect="1"/>
          </p:cNvPicPr>
          <p:nvPr/>
        </p:nvPicPr>
        <p:blipFill>
          <a:blip r:embed="rId4"/>
          <a:stretch>
            <a:fillRect/>
          </a:stretch>
        </p:blipFill>
        <p:spPr>
          <a:xfrm>
            <a:off x="9727118" y="1407568"/>
            <a:ext cx="6649675" cy="76089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0" y="0"/>
            <a:ext cx="11041633" cy="10287000"/>
          </a:xfrm>
          <a:custGeom>
            <a:avLst/>
            <a:gdLst/>
            <a:ahLst/>
            <a:cxnLst/>
            <a:rect l="l" t="t" r="r" b="b"/>
            <a:pathLst>
              <a:path w="11041633" h="10287000">
                <a:moveTo>
                  <a:pt x="0" y="0"/>
                </a:moveTo>
                <a:lnTo>
                  <a:pt x="11041633" y="0"/>
                </a:lnTo>
                <a:lnTo>
                  <a:pt x="11041633" y="10287000"/>
                </a:lnTo>
                <a:lnTo>
                  <a:pt x="0" y="10287000"/>
                </a:lnTo>
                <a:lnTo>
                  <a:pt x="0" y="0"/>
                </a:lnTo>
                <a:close/>
              </a:path>
            </a:pathLst>
          </a:custGeom>
          <a:blipFill>
            <a:blip r:embed="rId2"/>
            <a:stretch>
              <a:fillRect l="-2375" t="-11047" b="-11047"/>
            </a:stretch>
          </a:blipFill>
        </p:spPr>
      </p:sp>
      <p:sp>
        <p:nvSpPr>
          <p:cNvPr id="3" name="Freeform 3"/>
          <p:cNvSpPr/>
          <p:nvPr/>
        </p:nvSpPr>
        <p:spPr>
          <a:xfrm rot="-1361638">
            <a:off x="1683832" y="-515880"/>
            <a:ext cx="16560737" cy="12314843"/>
          </a:xfrm>
          <a:custGeom>
            <a:avLst/>
            <a:gdLst/>
            <a:ahLst/>
            <a:cxnLst/>
            <a:rect l="l" t="t" r="r" b="b"/>
            <a:pathLst>
              <a:path w="16560737" h="12314843">
                <a:moveTo>
                  <a:pt x="0" y="0"/>
                </a:moveTo>
                <a:lnTo>
                  <a:pt x="16560738" y="0"/>
                </a:lnTo>
                <a:lnTo>
                  <a:pt x="16560738" y="12314843"/>
                </a:lnTo>
                <a:lnTo>
                  <a:pt x="0" y="12314843"/>
                </a:lnTo>
                <a:lnTo>
                  <a:pt x="0" y="0"/>
                </a:lnTo>
                <a:close/>
              </a:path>
            </a:pathLst>
          </a:custGeom>
          <a:blipFill>
            <a:blip r:embed="rId3"/>
            <a:stretch>
              <a:fillRect t="-13204" b="-13204"/>
            </a:stretch>
          </a:blipFill>
        </p:spPr>
      </p:sp>
      <p:sp>
        <p:nvSpPr>
          <p:cNvPr id="4" name="Freeform 4"/>
          <p:cNvSpPr/>
          <p:nvPr/>
        </p:nvSpPr>
        <p:spPr>
          <a:xfrm>
            <a:off x="11041633" y="3302716"/>
            <a:ext cx="6845343" cy="4677651"/>
          </a:xfrm>
          <a:custGeom>
            <a:avLst/>
            <a:gdLst/>
            <a:ahLst/>
            <a:cxnLst/>
            <a:rect l="l" t="t" r="r" b="b"/>
            <a:pathLst>
              <a:path w="6845343" h="4677651">
                <a:moveTo>
                  <a:pt x="0" y="0"/>
                </a:moveTo>
                <a:lnTo>
                  <a:pt x="6845343" y="0"/>
                </a:lnTo>
                <a:lnTo>
                  <a:pt x="6845343" y="4677651"/>
                </a:lnTo>
                <a:lnTo>
                  <a:pt x="0" y="4677651"/>
                </a:lnTo>
                <a:lnTo>
                  <a:pt x="0" y="0"/>
                </a:lnTo>
                <a:close/>
              </a:path>
            </a:pathLst>
          </a:custGeom>
          <a:blipFill>
            <a:blip r:embed="rId4"/>
            <a:stretch>
              <a:fillRect/>
            </a:stretch>
          </a:blipFill>
        </p:spPr>
      </p:sp>
      <p:sp>
        <p:nvSpPr>
          <p:cNvPr id="5" name="TextBox 5"/>
          <p:cNvSpPr txBox="1"/>
          <p:nvPr/>
        </p:nvSpPr>
        <p:spPr>
          <a:xfrm>
            <a:off x="343050" y="1941436"/>
            <a:ext cx="10355532" cy="6994754"/>
          </a:xfrm>
          <a:prstGeom prst="rect">
            <a:avLst/>
          </a:prstGeom>
        </p:spPr>
        <p:txBody>
          <a:bodyPr lIns="0" tIns="0" rIns="0" bIns="0" rtlCol="0" anchor="t">
            <a:spAutoFit/>
          </a:bodyPr>
          <a:lstStyle/>
          <a:p>
            <a:pPr algn="just">
              <a:lnSpc>
                <a:spcPts val="5062"/>
              </a:lnSpc>
            </a:pPr>
            <a:r>
              <a:rPr lang="en-US" sz="3615" b="1">
                <a:solidFill>
                  <a:srgbClr val="FFFFFF"/>
                </a:solidFill>
                <a:latin typeface="Century Gothic Paneuropean Bold"/>
                <a:ea typeface="Century Gothic Paneuropean Bold"/>
                <a:cs typeface="Century Gothic Paneuropean Bold"/>
                <a:sym typeface="Century Gothic Paneuropean Bold"/>
              </a:rPr>
              <a:t>Кибергигиена деген эмне?</a:t>
            </a:r>
          </a:p>
          <a:p>
            <a:pPr algn="just">
              <a:lnSpc>
                <a:spcPts val="5062"/>
              </a:lnSpc>
            </a:pPr>
            <a:r>
              <a:rPr lang="en-US" sz="3615">
                <a:solidFill>
                  <a:srgbClr val="FFFFFF"/>
                </a:solidFill>
                <a:latin typeface="Century Gothic Paneuropean"/>
                <a:ea typeface="Century Gothic Paneuropean"/>
                <a:cs typeface="Century Gothic Paneuropean"/>
                <a:sym typeface="Century Gothic Paneuropean"/>
              </a:rPr>
              <a:t>Кибергигиена — бул компьютер жана маалыматтар менен коопсуз иштөөнүн күнүмдүк адаттары.</a:t>
            </a:r>
          </a:p>
          <a:p>
            <a:pPr algn="just">
              <a:lnSpc>
                <a:spcPts val="5062"/>
              </a:lnSpc>
            </a:pPr>
            <a:r>
              <a:rPr lang="en-US" sz="3615" b="1">
                <a:solidFill>
                  <a:srgbClr val="FFFFFF"/>
                </a:solidFill>
                <a:latin typeface="Century Gothic Paneuropean Bold"/>
                <a:ea typeface="Century Gothic Paneuropean Bold"/>
                <a:cs typeface="Century Gothic Paneuropean Bold"/>
                <a:sym typeface="Century Gothic Paneuropean Bold"/>
              </a:rPr>
              <a:t>Жөнөкөй мисалдар:</a:t>
            </a:r>
          </a:p>
          <a:p>
            <a:pPr marL="780692" lvl="1" indent="-390346" algn="just">
              <a:lnSpc>
                <a:spcPts val="5062"/>
              </a:lnSpc>
              <a:buFont typeface="Arial"/>
              <a:buChar char="•"/>
            </a:pPr>
            <a:r>
              <a:rPr lang="en-US" sz="3615">
                <a:solidFill>
                  <a:srgbClr val="FFFFFF"/>
                </a:solidFill>
                <a:latin typeface="Century Gothic Paneuropean"/>
                <a:ea typeface="Century Gothic Paneuropean"/>
                <a:cs typeface="Century Gothic Paneuropean"/>
                <a:sym typeface="Century Gothic Paneuropean"/>
              </a:rPr>
              <a:t>кол жуу — ден соолук үчүн</a:t>
            </a:r>
          </a:p>
          <a:p>
            <a:pPr marL="780692" lvl="1" indent="-390346" algn="just">
              <a:lnSpc>
                <a:spcPts val="5062"/>
              </a:lnSpc>
              <a:buFont typeface="Arial"/>
              <a:buChar char="•"/>
            </a:pPr>
            <a:r>
              <a:rPr lang="en-US" sz="3615">
                <a:solidFill>
                  <a:srgbClr val="FFFFFF"/>
                </a:solidFill>
                <a:latin typeface="Century Gothic Paneuropean"/>
                <a:ea typeface="Century Gothic Paneuropean"/>
                <a:cs typeface="Century Gothic Paneuropean"/>
                <a:sym typeface="Century Gothic Paneuropean"/>
              </a:rPr>
              <a:t>коопсуздук курун тагынуу — коопсуздук үчүн</a:t>
            </a:r>
          </a:p>
          <a:p>
            <a:pPr marL="780692" lvl="1" indent="-390346" algn="just">
              <a:lnSpc>
                <a:spcPts val="5062"/>
              </a:lnSpc>
              <a:buFont typeface="Arial"/>
              <a:buChar char="•"/>
            </a:pPr>
            <a:r>
              <a:rPr lang="en-US" sz="3615">
                <a:solidFill>
                  <a:srgbClr val="FFFFFF"/>
                </a:solidFill>
                <a:latin typeface="Century Gothic Paneuropean"/>
                <a:ea typeface="Century Gothic Paneuropean"/>
                <a:cs typeface="Century Gothic Paneuropean"/>
                <a:sym typeface="Century Gothic Paneuropean"/>
              </a:rPr>
              <a:t>санарип эрежелерин сактоо — маалыматты коргоо үчүн</a:t>
            </a:r>
          </a:p>
          <a:p>
            <a:pPr algn="just">
              <a:lnSpc>
                <a:spcPts val="5062"/>
              </a:lnSpc>
              <a:spcBef>
                <a:spcPct val="0"/>
              </a:spcBef>
            </a:pPr>
            <a:endParaRPr lang="en-US" sz="3615">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488623" y="1843291"/>
            <a:ext cx="10129181" cy="8443709"/>
          </a:xfrm>
          <a:prstGeom prst="rect">
            <a:avLst/>
          </a:prstGeom>
        </p:spPr>
        <p:txBody>
          <a:bodyPr lIns="0" tIns="0" rIns="0" bIns="0" rtlCol="0" anchor="t">
            <a:spAutoFit/>
          </a:bodyPr>
          <a:lstStyle/>
          <a:p>
            <a:pPr algn="ctr">
              <a:lnSpc>
                <a:spcPts val="5208"/>
              </a:lnSpc>
            </a:pPr>
            <a:r>
              <a:rPr lang="en-US" sz="3720" b="1">
                <a:solidFill>
                  <a:srgbClr val="023972"/>
                </a:solidFill>
                <a:latin typeface="Century Gothic Paneuropean Bold"/>
                <a:ea typeface="Century Gothic Paneuropean Bold"/>
                <a:cs typeface="Century Gothic Paneuropean Bold"/>
                <a:sym typeface="Century Gothic Paneuropean Bold"/>
              </a:rPr>
              <a:t>Бул эмне үчүн өзгөчө маанилүү?</a:t>
            </a:r>
          </a:p>
          <a:p>
            <a:pPr marL="738488" lvl="1" indent="-369244" algn="l">
              <a:lnSpc>
                <a:spcPts val="4788"/>
              </a:lnSpc>
              <a:buFont typeface="Arial"/>
              <a:buChar char="•"/>
            </a:pPr>
            <a:r>
              <a:rPr lang="en-US" sz="3420">
                <a:solidFill>
                  <a:srgbClr val="023972"/>
                </a:solidFill>
                <a:latin typeface="Century Gothic Paneuropean"/>
                <a:ea typeface="Century Gothic Paneuropean"/>
                <a:cs typeface="Century Gothic Paneuropean"/>
                <a:sym typeface="Century Gothic Paneuropean"/>
              </a:rPr>
              <a:t>жеке маалыматтардын чоң көлөмү менен иштөө</a:t>
            </a:r>
          </a:p>
          <a:p>
            <a:pPr marL="738488" lvl="1" indent="-369244" algn="l">
              <a:lnSpc>
                <a:spcPts val="4788"/>
              </a:lnSpc>
              <a:buFont typeface="Arial"/>
              <a:buChar char="•"/>
            </a:pPr>
            <a:r>
              <a:rPr lang="en-US" sz="3420">
                <a:solidFill>
                  <a:srgbClr val="023972"/>
                </a:solidFill>
                <a:latin typeface="Century Gothic Paneuropean"/>
                <a:ea typeface="Century Gothic Paneuropean"/>
                <a:cs typeface="Century Gothic Paneuropean"/>
                <a:sym typeface="Century Gothic Paneuropean"/>
              </a:rPr>
              <a:t>мамлекеттик маалымат базаларына жетүү мүмкүнчүлүгү</a:t>
            </a:r>
          </a:p>
          <a:p>
            <a:pPr marL="738488" lvl="1" indent="-369244" algn="l">
              <a:lnSpc>
                <a:spcPts val="4788"/>
              </a:lnSpc>
              <a:buFont typeface="Arial"/>
              <a:buChar char="•"/>
            </a:pPr>
            <a:r>
              <a:rPr lang="en-US" sz="3420">
                <a:solidFill>
                  <a:srgbClr val="023972"/>
                </a:solidFill>
                <a:latin typeface="Century Gothic Paneuropean"/>
                <a:ea typeface="Century Gothic Paneuropean"/>
                <a:cs typeface="Century Gothic Paneuropean"/>
                <a:sym typeface="Century Gothic Paneuropean"/>
              </a:rPr>
              <a:t>электрондук кол тамгалар жана документтер</a:t>
            </a:r>
          </a:p>
          <a:p>
            <a:pPr marL="738488" lvl="1" indent="-369244" algn="l">
              <a:lnSpc>
                <a:spcPts val="4788"/>
              </a:lnSpc>
              <a:buFont typeface="Arial"/>
              <a:buChar char="•"/>
            </a:pPr>
            <a:r>
              <a:rPr lang="en-US" sz="3420">
                <a:solidFill>
                  <a:srgbClr val="023972"/>
                </a:solidFill>
                <a:latin typeface="Century Gothic Paneuropean"/>
                <a:ea typeface="Century Gothic Paneuropean"/>
                <a:cs typeface="Century Gothic Paneuropean"/>
                <a:sym typeface="Century Gothic Paneuropean"/>
              </a:rPr>
              <a:t>жарандарды реалдуу убакыт режиминде тейлөө</a:t>
            </a:r>
          </a:p>
          <a:p>
            <a:pPr algn="ctr">
              <a:lnSpc>
                <a:spcPts val="4788"/>
              </a:lnSpc>
            </a:pPr>
            <a:endParaRPr lang="en-US" sz="3420">
              <a:solidFill>
                <a:srgbClr val="023972"/>
              </a:solidFill>
              <a:latin typeface="Century Gothic Paneuropean"/>
              <a:ea typeface="Century Gothic Paneuropean"/>
              <a:cs typeface="Century Gothic Paneuropean"/>
              <a:sym typeface="Century Gothic Paneuropean"/>
            </a:endParaRPr>
          </a:p>
          <a:p>
            <a:pPr algn="ctr">
              <a:lnSpc>
                <a:spcPts val="4788"/>
              </a:lnSpc>
            </a:pPr>
            <a:r>
              <a:rPr lang="en-US" sz="3420" b="1">
                <a:solidFill>
                  <a:srgbClr val="023972"/>
                </a:solidFill>
                <a:latin typeface="Century Gothic Paneuropean Bold"/>
                <a:ea typeface="Century Gothic Paneuropean Bold"/>
                <a:cs typeface="Century Gothic Paneuropean Bold"/>
                <a:sym typeface="Century Gothic Paneuropean Bold"/>
              </a:rPr>
              <a:t>Ар кандай маалыматтын сыртка чыгышы = мамлекетке жана жарандарга зыян.</a:t>
            </a:r>
          </a:p>
          <a:p>
            <a:pPr algn="ctr">
              <a:lnSpc>
                <a:spcPts val="4788"/>
              </a:lnSpc>
              <a:spcBef>
                <a:spcPct val="0"/>
              </a:spcBef>
            </a:pPr>
            <a:endParaRPr lang="en-US" sz="3420" b="1">
              <a:solidFill>
                <a:srgbClr val="023972"/>
              </a:solidFill>
              <a:latin typeface="Century Gothic Paneuropean Bold"/>
              <a:ea typeface="Century Gothic Paneuropean Bold"/>
              <a:cs typeface="Century Gothic Paneuropean Bold"/>
              <a:sym typeface="Century Gothic Paneuropean Bold"/>
            </a:endParaRPr>
          </a:p>
          <a:p>
            <a:pPr algn="ctr">
              <a:lnSpc>
                <a:spcPts val="4788"/>
              </a:lnSpc>
              <a:spcBef>
                <a:spcPct val="0"/>
              </a:spcBef>
            </a:pPr>
            <a:endParaRPr lang="en-US" sz="3420" b="1">
              <a:solidFill>
                <a:srgbClr val="023972"/>
              </a:solidFill>
              <a:latin typeface="Century Gothic Paneuropean Bold"/>
              <a:ea typeface="Century Gothic Paneuropean Bold"/>
              <a:cs typeface="Century Gothic Paneuropean Bold"/>
              <a:sym typeface="Century Gothic Paneuropean Bold"/>
            </a:endParaRPr>
          </a:p>
        </p:txBody>
      </p:sp>
      <p:pic>
        <p:nvPicPr>
          <p:cNvPr id="7" name="Picture 7"/>
          <p:cNvPicPr>
            <a:picLocks noChangeAspect="1"/>
          </p:cNvPicPr>
          <p:nvPr/>
        </p:nvPicPr>
        <p:blipFill>
          <a:blip r:embed="rId6"/>
          <a:stretch>
            <a:fillRect/>
          </a:stretch>
        </p:blipFill>
        <p:spPr>
          <a:xfrm>
            <a:off x="10644359" y="2168102"/>
            <a:ext cx="8137016" cy="6905313"/>
          </a:xfrm>
          <a:prstGeom prst="rect">
            <a:avLst/>
          </a:prstGeom>
        </p:spPr>
      </p:pic>
      <p:pic>
        <p:nvPicPr>
          <p:cNvPr id="8" name="Picture 8"/>
          <p:cNvPicPr>
            <a:picLocks noChangeAspect="1"/>
          </p:cNvPicPr>
          <p:nvPr/>
        </p:nvPicPr>
        <p:blipFill>
          <a:blip r:embed="rId7"/>
          <a:stretch>
            <a:fillRect/>
          </a:stretch>
        </p:blipFill>
        <p:spPr>
          <a:xfrm>
            <a:off x="12622334" y="2949738"/>
            <a:ext cx="3895429" cy="397484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Freeform 6"/>
          <p:cNvSpPr/>
          <p:nvPr/>
        </p:nvSpPr>
        <p:spPr>
          <a:xfrm>
            <a:off x="262933" y="3912129"/>
            <a:ext cx="2627931" cy="1349701"/>
          </a:xfrm>
          <a:custGeom>
            <a:avLst/>
            <a:gdLst/>
            <a:ahLst/>
            <a:cxnLst/>
            <a:rect l="l" t="t" r="r" b="b"/>
            <a:pathLst>
              <a:path w="2627931" h="1349701">
                <a:moveTo>
                  <a:pt x="0" y="0"/>
                </a:moveTo>
                <a:lnTo>
                  <a:pt x="2627931" y="0"/>
                </a:lnTo>
                <a:lnTo>
                  <a:pt x="2627931" y="1349701"/>
                </a:lnTo>
                <a:lnTo>
                  <a:pt x="0" y="1349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9609534" y="3323248"/>
            <a:ext cx="1817933" cy="2274471"/>
          </a:xfrm>
          <a:custGeom>
            <a:avLst/>
            <a:gdLst/>
            <a:ahLst/>
            <a:cxnLst/>
            <a:rect l="l" t="t" r="r" b="b"/>
            <a:pathLst>
              <a:path w="1817933" h="2274471">
                <a:moveTo>
                  <a:pt x="0" y="0"/>
                </a:moveTo>
                <a:lnTo>
                  <a:pt x="1817933" y="0"/>
                </a:lnTo>
                <a:lnTo>
                  <a:pt x="1817933" y="2274472"/>
                </a:lnTo>
                <a:lnTo>
                  <a:pt x="0" y="2274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62933" y="7363516"/>
            <a:ext cx="2799321" cy="1613427"/>
          </a:xfrm>
          <a:custGeom>
            <a:avLst/>
            <a:gdLst/>
            <a:ahLst/>
            <a:cxnLst/>
            <a:rect l="l" t="t" r="r" b="b"/>
            <a:pathLst>
              <a:path w="2799321" h="1613427">
                <a:moveTo>
                  <a:pt x="0" y="0"/>
                </a:moveTo>
                <a:lnTo>
                  <a:pt x="2799322" y="0"/>
                </a:lnTo>
                <a:lnTo>
                  <a:pt x="2799322" y="1613427"/>
                </a:lnTo>
                <a:lnTo>
                  <a:pt x="0" y="16134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9356624" y="6953830"/>
            <a:ext cx="2323754" cy="2187233"/>
          </a:xfrm>
          <a:custGeom>
            <a:avLst/>
            <a:gdLst/>
            <a:ahLst/>
            <a:cxnLst/>
            <a:rect l="l" t="t" r="r" b="b"/>
            <a:pathLst>
              <a:path w="2323754" h="2187233">
                <a:moveTo>
                  <a:pt x="0" y="0"/>
                </a:moveTo>
                <a:lnTo>
                  <a:pt x="2323753" y="0"/>
                </a:lnTo>
                <a:lnTo>
                  <a:pt x="2323753" y="2187233"/>
                </a:lnTo>
                <a:lnTo>
                  <a:pt x="0" y="2187233"/>
                </a:lnTo>
                <a:lnTo>
                  <a:pt x="0" y="0"/>
                </a:lnTo>
                <a:close/>
              </a:path>
            </a:pathLst>
          </a:custGeom>
          <a:blipFill>
            <a:blip r:embed="rId12"/>
            <a:stretch>
              <a:fillRect/>
            </a:stretch>
          </a:blipFill>
        </p:spPr>
      </p:sp>
      <p:sp>
        <p:nvSpPr>
          <p:cNvPr id="10" name="TextBox 10"/>
          <p:cNvSpPr txBox="1"/>
          <p:nvPr/>
        </p:nvSpPr>
        <p:spPr>
          <a:xfrm>
            <a:off x="1167953" y="1848307"/>
            <a:ext cx="16091347" cy="918210"/>
          </a:xfrm>
          <a:prstGeom prst="rect">
            <a:avLst/>
          </a:prstGeom>
        </p:spPr>
        <p:txBody>
          <a:bodyPr lIns="0" tIns="0" rIns="0" bIns="0" rtlCol="0" anchor="t">
            <a:spAutoFit/>
          </a:bodyPr>
          <a:lstStyle/>
          <a:p>
            <a:pPr algn="ctr">
              <a:lnSpc>
                <a:spcPts val="7019"/>
              </a:lnSpc>
              <a:spcBef>
                <a:spcPct val="0"/>
              </a:spcBef>
            </a:pPr>
            <a:r>
              <a:rPr lang="en-US" sz="6499" b="1">
                <a:solidFill>
                  <a:srgbClr val="1A4895"/>
                </a:solidFill>
                <a:latin typeface="Century Gothic Paneuropean Bold"/>
                <a:ea typeface="Century Gothic Paneuropean Bold"/>
                <a:cs typeface="Century Gothic Paneuropean Bold"/>
                <a:sym typeface="Century Gothic Paneuropean Bold"/>
              </a:rPr>
              <a:t>ИШЕНИМДҮҮ СЫР СӨЗДҮН ЭРЕЖЕЛЕРИ</a:t>
            </a:r>
          </a:p>
        </p:txBody>
      </p:sp>
      <p:sp>
        <p:nvSpPr>
          <p:cNvPr id="11" name="TextBox 11"/>
          <p:cNvSpPr txBox="1"/>
          <p:nvPr/>
        </p:nvSpPr>
        <p:spPr>
          <a:xfrm>
            <a:off x="3171183" y="3556932"/>
            <a:ext cx="5404584" cy="1845204"/>
          </a:xfrm>
          <a:prstGeom prst="rect">
            <a:avLst/>
          </a:prstGeom>
        </p:spPr>
        <p:txBody>
          <a:bodyPr lIns="0" tIns="0" rIns="0" bIns="0" rtlCol="0" anchor="t">
            <a:spAutoFit/>
          </a:bodyPr>
          <a:lstStyle/>
          <a:p>
            <a:pPr algn="ctr">
              <a:lnSpc>
                <a:spcPts val="3629"/>
              </a:lnSpc>
              <a:spcBef>
                <a:spcPct val="0"/>
              </a:spcBef>
            </a:pPr>
            <a:r>
              <a:rPr lang="en-US" sz="3360">
                <a:solidFill>
                  <a:srgbClr val="1A4895"/>
                </a:solidFill>
                <a:latin typeface="Century Gothic Paneuropean"/>
                <a:ea typeface="Century Gothic Paneuropean"/>
                <a:cs typeface="Century Gothic Paneuropean"/>
                <a:sym typeface="Century Gothic Paneuropean"/>
              </a:rPr>
              <a:t>УЗУНДУГУ 12 БЕЛГИДЕН КЕМ ЭМЕС, СЫР СӨЗ КАНЧАЛЫК УЗУН БОЛСО, ОШОНЧОЛУК ЖАКШЫ.</a:t>
            </a:r>
          </a:p>
        </p:txBody>
      </p:sp>
      <p:sp>
        <p:nvSpPr>
          <p:cNvPr id="12" name="TextBox 12"/>
          <p:cNvSpPr txBox="1"/>
          <p:nvPr/>
        </p:nvSpPr>
        <p:spPr>
          <a:xfrm>
            <a:off x="11499389" y="3349535"/>
            <a:ext cx="5507283" cy="2804916"/>
          </a:xfrm>
          <a:prstGeom prst="rect">
            <a:avLst/>
          </a:prstGeom>
        </p:spPr>
        <p:txBody>
          <a:bodyPr lIns="0" tIns="0" rIns="0" bIns="0" rtlCol="0" anchor="t">
            <a:spAutoFit/>
          </a:bodyPr>
          <a:lstStyle/>
          <a:p>
            <a:pPr algn="ctr">
              <a:lnSpc>
                <a:spcPts val="3698"/>
              </a:lnSpc>
              <a:spcBef>
                <a:spcPct val="0"/>
              </a:spcBef>
            </a:pPr>
            <a:r>
              <a:rPr lang="en-US" sz="3424">
                <a:solidFill>
                  <a:srgbClr val="1A4895"/>
                </a:solidFill>
                <a:latin typeface="Century Gothic Paneuropean"/>
                <a:ea typeface="Century Gothic Paneuropean"/>
                <a:cs typeface="Century Gothic Paneuropean"/>
                <a:sym typeface="Century Gothic Paneuropean"/>
              </a:rPr>
              <a:t>БАШ ТАМГАЛАР МЕНЕН КИЧИНЕ ТАМГАЛАРДЫ, САНДАРДЫ ЖАНА АТАЙЫН БЕЛГИЛЕРДИ (МИСАЛЫ: %?!&amp; Ж.Б.) КОШУҢУЗ</a:t>
            </a:r>
          </a:p>
        </p:txBody>
      </p:sp>
      <p:sp>
        <p:nvSpPr>
          <p:cNvPr id="13" name="TextBox 13"/>
          <p:cNvSpPr txBox="1"/>
          <p:nvPr/>
        </p:nvSpPr>
        <p:spPr>
          <a:xfrm>
            <a:off x="3171183" y="6202076"/>
            <a:ext cx="5507283" cy="3271641"/>
          </a:xfrm>
          <a:prstGeom prst="rect">
            <a:avLst/>
          </a:prstGeom>
        </p:spPr>
        <p:txBody>
          <a:bodyPr lIns="0" tIns="0" rIns="0" bIns="0" rtlCol="0" anchor="t">
            <a:spAutoFit/>
          </a:bodyPr>
          <a:lstStyle/>
          <a:p>
            <a:pPr algn="ctr">
              <a:lnSpc>
                <a:spcPts val="3698"/>
              </a:lnSpc>
              <a:spcBef>
                <a:spcPct val="0"/>
              </a:spcBef>
            </a:pPr>
            <a:r>
              <a:rPr lang="en-US" sz="3424">
                <a:solidFill>
                  <a:srgbClr val="1A4895"/>
                </a:solidFill>
                <a:latin typeface="Century Gothic Paneuropean"/>
                <a:ea typeface="Century Gothic Paneuropean"/>
                <a:cs typeface="Century Gothic Paneuropean"/>
                <a:sym typeface="Century Gothic Paneuropean"/>
              </a:rPr>
              <a:t>ЫСЫМДАРДАН, ТУУЛГАН КҮНДӨРДӨН, ТЕЛЕФОН НОМЕРЛЕРИНЕН ЖАНА БАШКА ОҢОЙ ЖЕТКИЛИКТҮҮ МААЛЫМАТТАРДАН АЛЫС БОЛУҢУЗ</a:t>
            </a:r>
          </a:p>
        </p:txBody>
      </p:sp>
      <p:sp>
        <p:nvSpPr>
          <p:cNvPr id="14" name="TextBox 14"/>
          <p:cNvSpPr txBox="1"/>
          <p:nvPr/>
        </p:nvSpPr>
        <p:spPr>
          <a:xfrm>
            <a:off x="11499389" y="6668801"/>
            <a:ext cx="5507283" cy="2804916"/>
          </a:xfrm>
          <a:prstGeom prst="rect">
            <a:avLst/>
          </a:prstGeom>
        </p:spPr>
        <p:txBody>
          <a:bodyPr lIns="0" tIns="0" rIns="0" bIns="0" rtlCol="0" anchor="t">
            <a:spAutoFit/>
          </a:bodyPr>
          <a:lstStyle/>
          <a:p>
            <a:pPr algn="ctr">
              <a:lnSpc>
                <a:spcPts val="3698"/>
              </a:lnSpc>
              <a:spcBef>
                <a:spcPct val="0"/>
              </a:spcBef>
            </a:pPr>
            <a:r>
              <a:rPr lang="en-US" sz="3424">
                <a:solidFill>
                  <a:srgbClr val="1A4895"/>
                </a:solidFill>
                <a:latin typeface="Century Gothic Paneuropean"/>
                <a:ea typeface="Century Gothic Paneuropean"/>
                <a:cs typeface="Century Gothic Paneuropean"/>
                <a:sym typeface="Century Gothic Paneuropean"/>
              </a:rPr>
              <a:t>АР БИР СЕРВИС ҮЧҮН АР БАШКА СЫР СӨЗДӨРДҮ КОЛДОНУҢУЗ, БИРӨӨНҮН БУЗУЛУШУ КАЛГАН АККАУНТТАРГА ТААСИР ЭТПЕШИ ҮЧҮН.</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3850">
            <a:off x="-2455586" y="-7288844"/>
            <a:ext cx="21585526" cy="25088717"/>
          </a:xfrm>
          <a:custGeom>
            <a:avLst/>
            <a:gdLst/>
            <a:ahLst/>
            <a:cxnLst/>
            <a:rect l="l" t="t" r="r" b="b"/>
            <a:pathLst>
              <a:path w="21585526" h="25088717">
                <a:moveTo>
                  <a:pt x="0" y="0"/>
                </a:moveTo>
                <a:lnTo>
                  <a:pt x="21585525" y="0"/>
                </a:lnTo>
                <a:lnTo>
                  <a:pt x="21585525" y="25088716"/>
                </a:lnTo>
                <a:lnTo>
                  <a:pt x="0" y="25088716"/>
                </a:lnTo>
                <a:lnTo>
                  <a:pt x="0" y="0"/>
                </a:lnTo>
                <a:close/>
              </a:path>
            </a:pathLst>
          </a:custGeom>
          <a:blipFill>
            <a:blip r:embed="rId2"/>
            <a:stretch>
              <a:fillRect l="-22797" t="-7811" b="-7811"/>
            </a:stretch>
          </a:blipFill>
        </p:spPr>
      </p:sp>
      <p:sp>
        <p:nvSpPr>
          <p:cNvPr id="3" name="Freeform 3"/>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3"/>
            <a:stretch>
              <a:fillRect/>
            </a:stretch>
          </a:blipFill>
        </p:spPr>
      </p:sp>
      <p:sp>
        <p:nvSpPr>
          <p:cNvPr id="4" name="TextBox 4"/>
          <p:cNvSpPr txBox="1"/>
          <p:nvPr/>
        </p:nvSpPr>
        <p:spPr>
          <a:xfrm>
            <a:off x="12414525" y="4131307"/>
            <a:ext cx="5507283" cy="6071991"/>
          </a:xfrm>
          <a:prstGeom prst="rect">
            <a:avLst/>
          </a:prstGeom>
        </p:spPr>
        <p:txBody>
          <a:bodyPr lIns="0" tIns="0" rIns="0" bIns="0" rtlCol="0" anchor="t">
            <a:spAutoFit/>
          </a:bodyPr>
          <a:lstStyle/>
          <a:p>
            <a:pPr algn="ctr">
              <a:lnSpc>
                <a:spcPts val="3698"/>
              </a:lnSpc>
              <a:spcBef>
                <a:spcPct val="0"/>
              </a:spcBef>
            </a:pPr>
            <a:r>
              <a:rPr lang="en-US" sz="3424">
                <a:solidFill>
                  <a:srgbClr val="1A4895"/>
                </a:solidFill>
                <a:latin typeface="Century Gothic Paneuropean"/>
                <a:ea typeface="Century Gothic Paneuropean"/>
                <a:cs typeface="Century Gothic Paneuropean"/>
                <a:sym typeface="Century Gothic Paneuropean"/>
              </a:rPr>
              <a:t>Ишенимдүү ыкма! Ар кандай учурда, ар кайсы жерде жүрбөңүз, өзуңүздүн сырсөздөруңүздү колдонсоңуз болот. Көптөгөн  сырсөз менеджерлери , эгерде сиздин сырсөзүңүз бузулган болсо, сизге кабарлап, аларды алмаштырууну талап кылат.</a:t>
            </a:r>
          </a:p>
        </p:txBody>
      </p:sp>
      <p:sp>
        <p:nvSpPr>
          <p:cNvPr id="5" name="Freeform 5"/>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6" name="Freeform 6"/>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pic>
        <p:nvPicPr>
          <p:cNvPr id="7" name="Picture 7"/>
          <p:cNvPicPr>
            <a:picLocks noChangeAspect="1"/>
          </p:cNvPicPr>
          <p:nvPr/>
        </p:nvPicPr>
        <p:blipFill>
          <a:blip r:embed="rId6"/>
          <a:stretch>
            <a:fillRect/>
          </a:stretch>
        </p:blipFill>
        <p:spPr>
          <a:xfrm>
            <a:off x="9079106" y="6227527"/>
            <a:ext cx="1452567" cy="3703320"/>
          </a:xfrm>
          <a:prstGeom prst="rect">
            <a:avLst/>
          </a:prstGeom>
        </p:spPr>
      </p:pic>
      <p:sp>
        <p:nvSpPr>
          <p:cNvPr id="8" name="Freeform 8"/>
          <p:cNvSpPr/>
          <p:nvPr/>
        </p:nvSpPr>
        <p:spPr>
          <a:xfrm>
            <a:off x="14232606" y="780550"/>
            <a:ext cx="1871123" cy="1906877"/>
          </a:xfrm>
          <a:custGeom>
            <a:avLst/>
            <a:gdLst/>
            <a:ahLst/>
            <a:cxnLst/>
            <a:rect l="l" t="t" r="r" b="b"/>
            <a:pathLst>
              <a:path w="1871123" h="1906877">
                <a:moveTo>
                  <a:pt x="0" y="0"/>
                </a:moveTo>
                <a:lnTo>
                  <a:pt x="1871123" y="0"/>
                </a:lnTo>
                <a:lnTo>
                  <a:pt x="1871123" y="1906877"/>
                </a:lnTo>
                <a:lnTo>
                  <a:pt x="0" y="1906877"/>
                </a:lnTo>
                <a:lnTo>
                  <a:pt x="0" y="0"/>
                </a:lnTo>
                <a:close/>
              </a:path>
            </a:pathLst>
          </a:custGeom>
          <a:blipFill>
            <a:blip r:embed="rId7"/>
            <a:stretch>
              <a:fillRect/>
            </a:stretch>
          </a:blipFill>
        </p:spPr>
      </p:sp>
      <p:sp>
        <p:nvSpPr>
          <p:cNvPr id="9" name="Freeform 9"/>
          <p:cNvSpPr/>
          <p:nvPr/>
        </p:nvSpPr>
        <p:spPr>
          <a:xfrm>
            <a:off x="444788" y="2159589"/>
            <a:ext cx="1514995" cy="1543050"/>
          </a:xfrm>
          <a:custGeom>
            <a:avLst/>
            <a:gdLst/>
            <a:ahLst/>
            <a:cxnLst/>
            <a:rect l="l" t="t" r="r" b="b"/>
            <a:pathLst>
              <a:path w="1514995" h="1543050">
                <a:moveTo>
                  <a:pt x="0" y="0"/>
                </a:moveTo>
                <a:lnTo>
                  <a:pt x="1514994" y="0"/>
                </a:lnTo>
                <a:lnTo>
                  <a:pt x="1514994" y="1543050"/>
                </a:lnTo>
                <a:lnTo>
                  <a:pt x="0" y="1543050"/>
                </a:lnTo>
                <a:lnTo>
                  <a:pt x="0" y="0"/>
                </a:lnTo>
                <a:close/>
              </a:path>
            </a:pathLst>
          </a:custGeom>
          <a:blipFill>
            <a:blip r:embed="rId8"/>
            <a:stretch>
              <a:fillRect/>
            </a:stretch>
          </a:blipFill>
        </p:spPr>
      </p:sp>
      <p:sp>
        <p:nvSpPr>
          <p:cNvPr id="10" name="TextBox 10"/>
          <p:cNvSpPr txBox="1"/>
          <p:nvPr/>
        </p:nvSpPr>
        <p:spPr>
          <a:xfrm>
            <a:off x="1098326" y="1469263"/>
            <a:ext cx="16091347" cy="1219582"/>
          </a:xfrm>
          <a:prstGeom prst="rect">
            <a:avLst/>
          </a:prstGeom>
        </p:spPr>
        <p:txBody>
          <a:bodyPr lIns="0" tIns="0" rIns="0" bIns="0" rtlCol="0" anchor="t">
            <a:spAutoFit/>
          </a:bodyPr>
          <a:lstStyle/>
          <a:p>
            <a:pPr algn="ctr">
              <a:lnSpc>
                <a:spcPts val="4752"/>
              </a:lnSpc>
              <a:spcBef>
                <a:spcPct val="0"/>
              </a:spcBef>
            </a:pPr>
            <a:r>
              <a:rPr lang="en-US" sz="4400" b="1">
                <a:solidFill>
                  <a:srgbClr val="1A4895"/>
                </a:solidFill>
                <a:latin typeface="Century Gothic Paneuropean Bold"/>
                <a:ea typeface="Century Gothic Paneuropean Bold"/>
                <a:cs typeface="Century Gothic Paneuropean Bold"/>
                <a:sym typeface="Century Gothic Paneuropean Bold"/>
              </a:rPr>
              <a:t>КАГАЗДА ЖЕ БАШТА?</a:t>
            </a:r>
          </a:p>
          <a:p>
            <a:pPr algn="ctr">
              <a:lnSpc>
                <a:spcPts val="4752"/>
              </a:lnSpc>
              <a:spcBef>
                <a:spcPct val="0"/>
              </a:spcBef>
            </a:pPr>
            <a:r>
              <a:rPr lang="en-US" sz="4400" b="1">
                <a:solidFill>
                  <a:srgbClr val="1A4895"/>
                </a:solidFill>
                <a:latin typeface="Century Gothic Paneuropean Bold"/>
                <a:ea typeface="Century Gothic Paneuropean Bold"/>
                <a:cs typeface="Century Gothic Paneuropean Bold"/>
                <a:sym typeface="Century Gothic Paneuropean Bold"/>
              </a:rPr>
              <a:t>СЫРСӨЗДҮ САКТОО</a:t>
            </a:r>
          </a:p>
        </p:txBody>
      </p:sp>
      <p:sp>
        <p:nvSpPr>
          <p:cNvPr id="11" name="TextBox 11"/>
          <p:cNvSpPr txBox="1"/>
          <p:nvPr/>
        </p:nvSpPr>
        <p:spPr>
          <a:xfrm>
            <a:off x="1959782" y="2813468"/>
            <a:ext cx="4462258" cy="1118612"/>
          </a:xfrm>
          <a:prstGeom prst="rect">
            <a:avLst/>
          </a:prstGeom>
        </p:spPr>
        <p:txBody>
          <a:bodyPr lIns="0" tIns="0" rIns="0" bIns="0" rtlCol="0" anchor="t">
            <a:spAutoFit/>
          </a:bodyPr>
          <a:lstStyle/>
          <a:p>
            <a:pPr algn="ctr">
              <a:lnSpc>
                <a:spcPts val="2996"/>
              </a:lnSpc>
              <a:spcBef>
                <a:spcPct val="0"/>
              </a:spcBef>
            </a:pPr>
            <a:r>
              <a:rPr lang="en-US" sz="2774" b="1">
                <a:solidFill>
                  <a:srgbClr val="1A4895"/>
                </a:solidFill>
                <a:latin typeface="Century Gothic Paneuropean Bold"/>
                <a:ea typeface="Century Gothic Paneuropean Bold"/>
                <a:cs typeface="Century Gothic Paneuropean Bold"/>
                <a:sym typeface="Century Gothic Paneuropean Bold"/>
              </a:rPr>
              <a:t>СЫРСӨЗДҮ ШИФРЛЕНБЕГЕН ТЕКСТТИК ФАЙЛГА САКТОО</a:t>
            </a:r>
          </a:p>
        </p:txBody>
      </p:sp>
      <p:sp>
        <p:nvSpPr>
          <p:cNvPr id="12" name="TextBox 12"/>
          <p:cNvSpPr txBox="1"/>
          <p:nvPr/>
        </p:nvSpPr>
        <p:spPr>
          <a:xfrm>
            <a:off x="311102" y="4121782"/>
            <a:ext cx="6885153" cy="5499593"/>
          </a:xfrm>
          <a:prstGeom prst="rect">
            <a:avLst/>
          </a:prstGeom>
        </p:spPr>
        <p:txBody>
          <a:bodyPr lIns="0" tIns="0" rIns="0" bIns="0" rtlCol="0" anchor="t">
            <a:spAutoFit/>
          </a:bodyPr>
          <a:lstStyle/>
          <a:p>
            <a:pPr algn="ctr">
              <a:lnSpc>
                <a:spcPts val="3634"/>
              </a:lnSpc>
              <a:spcBef>
                <a:spcPct val="0"/>
              </a:spcBef>
            </a:pPr>
            <a:r>
              <a:rPr lang="en-US" sz="3365">
                <a:solidFill>
                  <a:srgbClr val="1A4895"/>
                </a:solidFill>
                <a:latin typeface="Century Gothic Paneuropean"/>
                <a:ea typeface="Century Gothic Paneuropean"/>
                <a:cs typeface="Century Gothic Paneuropean"/>
                <a:sym typeface="Century Gothic Paneuropean"/>
              </a:rPr>
              <a:t>Коопсуз көрүнгөнү менен, иш жүзүндө өтө ишенимсиз, анткени эгерде түзмөк (мисалы, компьютер же телефон) зыяндуу программа менен жАбыркаган болсо, сиздин сырсөздөрүңүз сиз билбестен эле ачыкка чыгып кетиши мүмкүн. Мындан тышкары, сырсөздөр керектүү учурда жеткиликсиз болуп калышы ыктымал.</a:t>
            </a:r>
          </a:p>
        </p:txBody>
      </p:sp>
      <p:sp>
        <p:nvSpPr>
          <p:cNvPr id="13" name="TextBox 13"/>
          <p:cNvSpPr txBox="1"/>
          <p:nvPr/>
        </p:nvSpPr>
        <p:spPr>
          <a:xfrm>
            <a:off x="7276283" y="3011277"/>
            <a:ext cx="5404584" cy="397547"/>
          </a:xfrm>
          <a:prstGeom prst="rect">
            <a:avLst/>
          </a:prstGeom>
        </p:spPr>
        <p:txBody>
          <a:bodyPr lIns="0" tIns="0" rIns="0" bIns="0" rtlCol="0" anchor="t">
            <a:spAutoFit/>
          </a:bodyPr>
          <a:lstStyle/>
          <a:p>
            <a:pPr algn="ctr">
              <a:lnSpc>
                <a:spcPts val="3197"/>
              </a:lnSpc>
              <a:spcBef>
                <a:spcPct val="0"/>
              </a:spcBef>
            </a:pPr>
            <a:r>
              <a:rPr lang="en-US" sz="2960" b="1">
                <a:solidFill>
                  <a:srgbClr val="1A4895"/>
                </a:solidFill>
                <a:latin typeface="Century Gothic Paneuropean Bold"/>
                <a:ea typeface="Century Gothic Paneuropean Bold"/>
                <a:cs typeface="Century Gothic Paneuropean Bold"/>
                <a:sym typeface="Century Gothic Paneuropean Bold"/>
              </a:rPr>
              <a:t>СЫРСӨЗДҮ  БАРАКА ЖАЗУУ</a:t>
            </a:r>
          </a:p>
        </p:txBody>
      </p:sp>
      <p:sp>
        <p:nvSpPr>
          <p:cNvPr id="14" name="TextBox 14"/>
          <p:cNvSpPr txBox="1"/>
          <p:nvPr/>
        </p:nvSpPr>
        <p:spPr>
          <a:xfrm>
            <a:off x="7542626" y="4012991"/>
            <a:ext cx="4871900" cy="2104046"/>
          </a:xfrm>
          <a:prstGeom prst="rect">
            <a:avLst/>
          </a:prstGeom>
        </p:spPr>
        <p:txBody>
          <a:bodyPr lIns="0" tIns="0" rIns="0" bIns="0" rtlCol="0" anchor="t">
            <a:spAutoFit/>
          </a:bodyPr>
          <a:lstStyle/>
          <a:p>
            <a:pPr algn="ctr">
              <a:lnSpc>
                <a:spcPts val="3305"/>
              </a:lnSpc>
              <a:spcBef>
                <a:spcPct val="0"/>
              </a:spcBef>
            </a:pPr>
            <a:r>
              <a:rPr lang="en-US" sz="3060">
                <a:solidFill>
                  <a:srgbClr val="1A4895"/>
                </a:solidFill>
                <a:latin typeface="Century Gothic Paneuropean"/>
                <a:ea typeface="Century Gothic Paneuropean"/>
                <a:cs typeface="Century Gothic Paneuropean"/>
                <a:sym typeface="Century Gothic Paneuropean"/>
              </a:rPr>
              <a:t>Бирок мындай сакталган сырсөздөргө көп учурда каалаган убакта жетүү мүмкүн эмес.</a:t>
            </a:r>
          </a:p>
        </p:txBody>
      </p:sp>
      <p:sp>
        <p:nvSpPr>
          <p:cNvPr id="15" name="TextBox 15"/>
          <p:cNvSpPr txBox="1"/>
          <p:nvPr/>
        </p:nvSpPr>
        <p:spPr>
          <a:xfrm>
            <a:off x="12797601" y="3011277"/>
            <a:ext cx="5404584" cy="797597"/>
          </a:xfrm>
          <a:prstGeom prst="rect">
            <a:avLst/>
          </a:prstGeom>
        </p:spPr>
        <p:txBody>
          <a:bodyPr lIns="0" tIns="0" rIns="0" bIns="0" rtlCol="0" anchor="t">
            <a:spAutoFit/>
          </a:bodyPr>
          <a:lstStyle/>
          <a:p>
            <a:pPr algn="ctr">
              <a:lnSpc>
                <a:spcPts val="3197"/>
              </a:lnSpc>
              <a:spcBef>
                <a:spcPct val="0"/>
              </a:spcBef>
            </a:pPr>
            <a:r>
              <a:rPr lang="en-US" sz="2960" b="1" i="1">
                <a:solidFill>
                  <a:srgbClr val="1A4895"/>
                </a:solidFill>
                <a:latin typeface="Century Gothic Paneuropean Bold Italics"/>
                <a:ea typeface="Century Gothic Paneuropean Bold Italics"/>
                <a:cs typeface="Century Gothic Paneuropean Bold Italics"/>
                <a:sym typeface="Century Gothic Paneuropean Bold Italics"/>
              </a:rPr>
              <a:t>СЫРСӨЗДӨРДҮН МЕНЕДЖЕРИН КОЛДОНУУ</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1795422" y="2646768"/>
            <a:ext cx="5692700" cy="4908939"/>
          </a:xfrm>
          <a:prstGeom prst="rect">
            <a:avLst/>
          </a:prstGeom>
        </p:spPr>
        <p:txBody>
          <a:bodyPr lIns="0" tIns="0" rIns="0" bIns="0" rtlCol="0" anchor="t">
            <a:spAutoFit/>
          </a:bodyPr>
          <a:lstStyle/>
          <a:p>
            <a:pPr algn="ctr">
              <a:lnSpc>
                <a:spcPts val="5578"/>
              </a:lnSpc>
              <a:spcBef>
                <a:spcPct val="0"/>
              </a:spcBef>
            </a:pPr>
            <a:r>
              <a:rPr lang="en-US" sz="3984" b="1">
                <a:solidFill>
                  <a:srgbClr val="003F7F"/>
                </a:solidFill>
                <a:latin typeface="Raleway 2 Bold"/>
                <a:ea typeface="Raleway 2 Bold"/>
                <a:cs typeface="Raleway 2 Bold"/>
                <a:sym typeface="Raleway 2 Bold"/>
              </a:rPr>
              <a:t>Кыргыз Республикасынын Министрлер Кабинетине караштуу Жеке маалыматтарды коргоо боюнча мамлекеттик агенттик </a:t>
            </a:r>
          </a:p>
        </p:txBody>
      </p:sp>
      <p:sp>
        <p:nvSpPr>
          <p:cNvPr id="7" name="TextBox 7"/>
          <p:cNvSpPr txBox="1"/>
          <p:nvPr/>
        </p:nvSpPr>
        <p:spPr>
          <a:xfrm>
            <a:off x="10150376" y="2915745"/>
            <a:ext cx="6822776" cy="1801791"/>
          </a:xfrm>
          <a:prstGeom prst="rect">
            <a:avLst/>
          </a:prstGeom>
        </p:spPr>
        <p:txBody>
          <a:bodyPr lIns="0" tIns="0" rIns="0" bIns="0" rtlCol="0" anchor="t">
            <a:spAutoFit/>
          </a:bodyPr>
          <a:lstStyle/>
          <a:p>
            <a:pPr algn="l">
              <a:lnSpc>
                <a:spcPts val="2873"/>
              </a:lnSpc>
            </a:pPr>
            <a:r>
              <a:rPr lang="en-US" sz="2542" b="1">
                <a:solidFill>
                  <a:srgbClr val="065286"/>
                </a:solidFill>
                <a:latin typeface="Raleway 2 Bold"/>
                <a:ea typeface="Raleway 2 Bold"/>
                <a:cs typeface="Raleway 2 Bold"/>
                <a:sym typeface="Raleway 2 Bold"/>
              </a:rPr>
              <a:t>Түзүлгөн</a:t>
            </a:r>
          </a:p>
          <a:p>
            <a:pPr algn="l">
              <a:lnSpc>
                <a:spcPts val="2873"/>
              </a:lnSpc>
            </a:pPr>
            <a:endParaRPr lang="en-US" sz="2542" b="1">
              <a:solidFill>
                <a:srgbClr val="065286"/>
              </a:solidFill>
              <a:latin typeface="Raleway 2 Bold"/>
              <a:ea typeface="Raleway 2 Bold"/>
              <a:cs typeface="Raleway 2 Bold"/>
              <a:sym typeface="Raleway 2 Bold"/>
            </a:endParaRPr>
          </a:p>
          <a:p>
            <a:pPr algn="l">
              <a:lnSpc>
                <a:spcPts val="2873"/>
              </a:lnSpc>
            </a:pPr>
            <a:r>
              <a:rPr lang="en-US" sz="2542" b="1">
                <a:solidFill>
                  <a:srgbClr val="065286"/>
                </a:solidFill>
                <a:latin typeface="Raleway 2 Bold"/>
                <a:ea typeface="Raleway 2 Bold"/>
                <a:cs typeface="Raleway 2 Bold"/>
                <a:sym typeface="Raleway 2 Bold"/>
              </a:rPr>
              <a:t>Кыргыз Республикасынын Президентинин 2021-жылдын 14-сентябрындагы № 391 Жарлыгы менен түзүлгөн</a:t>
            </a:r>
          </a:p>
        </p:txBody>
      </p:sp>
      <p:sp>
        <p:nvSpPr>
          <p:cNvPr id="8" name="TextBox 8"/>
          <p:cNvSpPr txBox="1"/>
          <p:nvPr/>
        </p:nvSpPr>
        <p:spPr>
          <a:xfrm>
            <a:off x="10150376" y="5139337"/>
            <a:ext cx="7380508" cy="1801791"/>
          </a:xfrm>
          <a:prstGeom prst="rect">
            <a:avLst/>
          </a:prstGeom>
        </p:spPr>
        <p:txBody>
          <a:bodyPr lIns="0" tIns="0" rIns="0" bIns="0" rtlCol="0" anchor="t">
            <a:spAutoFit/>
          </a:bodyPr>
          <a:lstStyle/>
          <a:p>
            <a:pPr algn="l">
              <a:lnSpc>
                <a:spcPts val="2873"/>
              </a:lnSpc>
            </a:pPr>
            <a:r>
              <a:rPr lang="en-US" sz="2542" b="1">
                <a:solidFill>
                  <a:srgbClr val="065286"/>
                </a:solidFill>
                <a:latin typeface="Raleway 2 Bold"/>
                <a:ea typeface="Raleway 2 Bold"/>
                <a:cs typeface="Raleway 2 Bold"/>
                <a:sym typeface="Raleway 2 Bold"/>
              </a:rPr>
              <a:t>Бекитилген</a:t>
            </a:r>
          </a:p>
          <a:p>
            <a:pPr algn="l">
              <a:lnSpc>
                <a:spcPts val="2873"/>
              </a:lnSpc>
            </a:pPr>
            <a:endParaRPr lang="en-US" sz="2542" b="1">
              <a:solidFill>
                <a:srgbClr val="065286"/>
              </a:solidFill>
              <a:latin typeface="Raleway 2 Bold"/>
              <a:ea typeface="Raleway 2 Bold"/>
              <a:cs typeface="Raleway 2 Bold"/>
              <a:sym typeface="Raleway 2 Bold"/>
            </a:endParaRPr>
          </a:p>
          <a:p>
            <a:pPr algn="l">
              <a:lnSpc>
                <a:spcPts val="2873"/>
              </a:lnSpc>
            </a:pPr>
            <a:r>
              <a:rPr lang="en-US" sz="2542" b="1">
                <a:solidFill>
                  <a:srgbClr val="065286"/>
                </a:solidFill>
                <a:latin typeface="Raleway 2 Bold"/>
                <a:ea typeface="Raleway 2 Bold"/>
                <a:cs typeface="Raleway 2 Bold"/>
                <a:sym typeface="Raleway 2 Bold"/>
              </a:rPr>
              <a:t>Кыргыз Республикасынын Министрлер Кабинетинин 2026-жылдын 30-январындагы № 46 токтому менен бекитилген</a:t>
            </a:r>
          </a:p>
        </p:txBody>
      </p:sp>
      <p:sp>
        <p:nvSpPr>
          <p:cNvPr id="9" name="TextBox 9"/>
          <p:cNvSpPr txBox="1"/>
          <p:nvPr/>
        </p:nvSpPr>
        <p:spPr>
          <a:xfrm>
            <a:off x="10150376" y="7196156"/>
            <a:ext cx="7108924" cy="2040978"/>
          </a:xfrm>
          <a:prstGeom prst="rect">
            <a:avLst/>
          </a:prstGeom>
        </p:spPr>
        <p:txBody>
          <a:bodyPr lIns="0" tIns="0" rIns="0" bIns="0" rtlCol="0" anchor="t">
            <a:spAutoFit/>
          </a:bodyPr>
          <a:lstStyle/>
          <a:p>
            <a:pPr algn="l">
              <a:lnSpc>
                <a:spcPts val="2053"/>
              </a:lnSpc>
            </a:pPr>
            <a:r>
              <a:rPr lang="en-US" sz="1817" b="1">
                <a:solidFill>
                  <a:srgbClr val="065286"/>
                </a:solidFill>
                <a:latin typeface="Raleway 2 Bold"/>
                <a:ea typeface="Raleway 2 Bold"/>
                <a:cs typeface="Raleway 2 Bold"/>
                <a:sym typeface="Raleway 2 Bold"/>
              </a:rPr>
              <a:t>Максаты</a:t>
            </a:r>
          </a:p>
          <a:p>
            <a:pPr algn="l">
              <a:lnSpc>
                <a:spcPts val="2053"/>
              </a:lnSpc>
            </a:pPr>
            <a:endParaRPr lang="en-US" sz="1817" b="1">
              <a:solidFill>
                <a:srgbClr val="065286"/>
              </a:solidFill>
              <a:latin typeface="Raleway 2 Bold"/>
              <a:ea typeface="Raleway 2 Bold"/>
              <a:cs typeface="Raleway 2 Bold"/>
              <a:sym typeface="Raleway 2 Bold"/>
            </a:endParaRPr>
          </a:p>
          <a:p>
            <a:pPr algn="l">
              <a:lnSpc>
                <a:spcPts val="2053"/>
              </a:lnSpc>
            </a:pPr>
            <a:r>
              <a:rPr lang="en-US" sz="1817" b="1">
                <a:solidFill>
                  <a:srgbClr val="065286"/>
                </a:solidFill>
                <a:latin typeface="Raleway 2 Bold"/>
                <a:ea typeface="Raleway 2 Bold"/>
                <a:cs typeface="Raleway 2 Bold"/>
                <a:sym typeface="Raleway 2 Bold"/>
              </a:rPr>
              <a:t>Агенттиктин негизги максаты болуп санариптик технологиялык системаларды же санариптик чөйрөдөгү башка каражаттарды пайдаланууга карабастан жеке маалыматтарды иштеп чыгууга байланыштуу жеке маалыматтар субъекттеринин укуктарын камсыз кылуу жана коргоо саналат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a:hlinkClick r:id="rId2" tooltip="https://haveibeenpwned.com"/>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375" t="-51112" b="-51112"/>
            </a:stretch>
          </a:blipFill>
        </p:spPr>
      </p:sp>
      <p:sp>
        <p:nvSpPr>
          <p:cNvPr id="3" name="TextBox 3"/>
          <p:cNvSpPr txBox="1"/>
          <p:nvPr/>
        </p:nvSpPr>
        <p:spPr>
          <a:xfrm>
            <a:off x="1317575" y="2110740"/>
            <a:ext cx="15941725" cy="1804035"/>
          </a:xfrm>
          <a:prstGeom prst="rect">
            <a:avLst/>
          </a:prstGeom>
        </p:spPr>
        <p:txBody>
          <a:bodyPr lIns="0" tIns="0" rIns="0" bIns="0" rtlCol="0" anchor="t">
            <a:spAutoFit/>
          </a:bodyPr>
          <a:lstStyle/>
          <a:p>
            <a:pPr algn="ctr">
              <a:lnSpc>
                <a:spcPts val="7019"/>
              </a:lnSpc>
            </a:pPr>
            <a:r>
              <a:rPr lang="en-US" sz="6499">
                <a:solidFill>
                  <a:srgbClr val="FFFFFF"/>
                </a:solidFill>
                <a:latin typeface="League Spartan"/>
                <a:ea typeface="League Spartan"/>
                <a:cs typeface="League Spartan"/>
                <a:sym typeface="League Spartan"/>
                <a:hlinkClick r:id="rId2" tooltip="https://haveibeenpwned.com"/>
              </a:rPr>
              <a:t>HAVEIBEENPWNED.COM</a:t>
            </a:r>
          </a:p>
          <a:p>
            <a:pPr algn="ctr">
              <a:lnSpc>
                <a:spcPts val="7019"/>
              </a:lnSpc>
              <a:spcBef>
                <a:spcPct val="0"/>
              </a:spcBef>
            </a:pPr>
            <a:r>
              <a:rPr lang="en-US" sz="6499" u="sng">
                <a:solidFill>
                  <a:srgbClr val="FFFFFF"/>
                </a:solidFill>
                <a:latin typeface="Century Gothic Paneuropean"/>
                <a:ea typeface="Century Gothic Paneuropean"/>
                <a:cs typeface="Century Gothic Paneuropean"/>
                <a:sym typeface="Century Gothic Paneuropean"/>
              </a:rPr>
              <a:t>ПРОВЕРКА ПАРОЛЯ И ПОЧТЫ НА УТЕЧКИ</a:t>
            </a:r>
          </a:p>
        </p:txBody>
      </p:sp>
      <p:sp>
        <p:nvSpPr>
          <p:cNvPr id="4" name="Freeform 4"/>
          <p:cNvSpPr/>
          <p:nvPr/>
        </p:nvSpPr>
        <p:spPr>
          <a:xfrm rot="5695205">
            <a:off x="7207353" y="-1615184"/>
            <a:ext cx="11916182" cy="13850101"/>
          </a:xfrm>
          <a:custGeom>
            <a:avLst/>
            <a:gdLst/>
            <a:ahLst/>
            <a:cxnLst/>
            <a:rect l="l" t="t" r="r" b="b"/>
            <a:pathLst>
              <a:path w="11916182" h="13850101">
                <a:moveTo>
                  <a:pt x="0" y="0"/>
                </a:moveTo>
                <a:lnTo>
                  <a:pt x="11916181" y="0"/>
                </a:lnTo>
                <a:lnTo>
                  <a:pt x="11916181" y="13850101"/>
                </a:lnTo>
                <a:lnTo>
                  <a:pt x="0" y="13850101"/>
                </a:lnTo>
                <a:lnTo>
                  <a:pt x="0" y="0"/>
                </a:lnTo>
                <a:close/>
              </a:path>
            </a:pathLst>
          </a:custGeom>
          <a:blipFill>
            <a:blip r:embed="rId4"/>
            <a:stretch>
              <a:fillRect l="-22797" t="-7811" b="-7811"/>
            </a:stretch>
          </a:blipFill>
        </p:spPr>
      </p:sp>
      <p:sp>
        <p:nvSpPr>
          <p:cNvPr id="5" name="Freeform 5"/>
          <p:cNvSpPr/>
          <p:nvPr/>
        </p:nvSpPr>
        <p:spPr>
          <a:xfrm>
            <a:off x="6749338" y="4657768"/>
            <a:ext cx="4789325" cy="4789325"/>
          </a:xfrm>
          <a:custGeom>
            <a:avLst/>
            <a:gdLst/>
            <a:ahLst/>
            <a:cxnLst/>
            <a:rect l="l" t="t" r="r" b="b"/>
            <a:pathLst>
              <a:path w="4789325" h="4789325">
                <a:moveTo>
                  <a:pt x="0" y="0"/>
                </a:moveTo>
                <a:lnTo>
                  <a:pt x="4789324" y="0"/>
                </a:lnTo>
                <a:lnTo>
                  <a:pt x="4789324" y="4789325"/>
                </a:lnTo>
                <a:lnTo>
                  <a:pt x="0" y="4789325"/>
                </a:lnTo>
                <a:lnTo>
                  <a:pt x="0" y="0"/>
                </a:lnTo>
                <a:close/>
              </a:path>
            </a:pathLst>
          </a:custGeom>
          <a:blipFill>
            <a:blip r:embed="rId5"/>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7274292" y="3120436"/>
            <a:ext cx="10129181" cy="4685779"/>
          </a:xfrm>
          <a:prstGeom prst="rect">
            <a:avLst/>
          </a:prstGeom>
        </p:spPr>
        <p:txBody>
          <a:bodyPr lIns="0" tIns="0" rIns="0" bIns="0" rtlCol="0" anchor="t">
            <a:spAutoFit/>
          </a:bodyPr>
          <a:lstStyle/>
          <a:p>
            <a:pPr algn="ctr">
              <a:lnSpc>
                <a:spcPts val="4368"/>
              </a:lnSpc>
            </a:pPr>
            <a:r>
              <a:rPr lang="en-US" sz="3120" b="1">
                <a:solidFill>
                  <a:srgbClr val="023972"/>
                </a:solidFill>
                <a:latin typeface="Century Gothic Paneuropean Bold"/>
                <a:ea typeface="Century Gothic Paneuropean Bold"/>
                <a:cs typeface="Century Gothic Paneuropean Bold"/>
                <a:sym typeface="Century Gothic Paneuropean Bold"/>
              </a:rPr>
              <a:t>Эки факторлуу аутентификацияны колдонуу (2FA/MFA):</a:t>
            </a:r>
          </a:p>
          <a:p>
            <a:pPr algn="ctr">
              <a:lnSpc>
                <a:spcPts val="4088"/>
              </a:lnSpc>
            </a:pPr>
            <a:r>
              <a:rPr lang="en-US" sz="2920">
                <a:solidFill>
                  <a:srgbClr val="023972"/>
                </a:solidFill>
                <a:latin typeface="Century Gothic Paneuropean"/>
                <a:ea typeface="Century Gothic Paneuropean"/>
                <a:cs typeface="Century Gothic Paneuropean"/>
                <a:sym typeface="Century Gothic Paneuropean"/>
              </a:rPr>
              <a:t>Бул — аккаунтка кирүүдө сиздин ким экениңизди тастыктоонун кошумча кадамы.</a:t>
            </a:r>
          </a:p>
          <a:p>
            <a:pPr algn="ctr">
              <a:lnSpc>
                <a:spcPts val="4088"/>
              </a:lnSpc>
            </a:pPr>
            <a:r>
              <a:rPr lang="en-US" sz="2920">
                <a:solidFill>
                  <a:srgbClr val="023972"/>
                </a:solidFill>
                <a:latin typeface="Century Gothic Paneuropean"/>
                <a:ea typeface="Century Gothic Paneuropean"/>
                <a:cs typeface="Century Gothic Paneuropean"/>
                <a:sym typeface="Century Gothic Paneuropean"/>
              </a:rPr>
              <a:t> Адатта бул SMS аркылуу келген код же атайын колдонмодогу push-билдирүү болот.</a:t>
            </a:r>
          </a:p>
          <a:p>
            <a:pPr algn="ctr">
              <a:lnSpc>
                <a:spcPts val="4088"/>
              </a:lnSpc>
            </a:pPr>
            <a:r>
              <a:rPr lang="en-US" sz="2920">
                <a:solidFill>
                  <a:srgbClr val="023972"/>
                </a:solidFill>
                <a:latin typeface="Century Gothic Paneuropean"/>
                <a:ea typeface="Century Gothic Paneuropean"/>
                <a:cs typeface="Century Gothic Paneuropean"/>
                <a:sym typeface="Century Gothic Paneuropean"/>
              </a:rPr>
              <a:t>Зыянкеч сиздин сырсөздү уурдап алган күндө да, экинчи факторсуз аккаунтка кире албайт.</a:t>
            </a:r>
          </a:p>
          <a:p>
            <a:pPr algn="l">
              <a:lnSpc>
                <a:spcPts val="4088"/>
              </a:lnSpc>
              <a:spcBef>
                <a:spcPct val="0"/>
              </a:spcBef>
            </a:pPr>
            <a:endParaRPr lang="en-US" sz="2920">
              <a:solidFill>
                <a:srgbClr val="023972"/>
              </a:solidFill>
              <a:latin typeface="Century Gothic Paneuropean"/>
              <a:ea typeface="Century Gothic Paneuropean"/>
              <a:cs typeface="Century Gothic Paneuropean"/>
              <a:sym typeface="Century Gothic Paneuropean"/>
            </a:endParaRPr>
          </a:p>
        </p:txBody>
      </p:sp>
      <p:sp>
        <p:nvSpPr>
          <p:cNvPr id="7" name="Freeform 7"/>
          <p:cNvSpPr/>
          <p:nvPr/>
        </p:nvSpPr>
        <p:spPr>
          <a:xfrm>
            <a:off x="0" y="2830417"/>
            <a:ext cx="6738887" cy="7456583"/>
          </a:xfrm>
          <a:custGeom>
            <a:avLst/>
            <a:gdLst/>
            <a:ahLst/>
            <a:cxnLst/>
            <a:rect l="l" t="t" r="r" b="b"/>
            <a:pathLst>
              <a:path w="6738887" h="7456583">
                <a:moveTo>
                  <a:pt x="0" y="0"/>
                </a:moveTo>
                <a:lnTo>
                  <a:pt x="6738887" y="0"/>
                </a:lnTo>
                <a:lnTo>
                  <a:pt x="6738887" y="7456583"/>
                </a:lnTo>
                <a:lnTo>
                  <a:pt x="0" y="7456583"/>
                </a:lnTo>
                <a:lnTo>
                  <a:pt x="0" y="0"/>
                </a:lnTo>
                <a:close/>
              </a:path>
            </a:pathLst>
          </a:custGeom>
          <a:blipFill>
            <a:blip r:embed="rId6"/>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8618874" y="3204033"/>
            <a:ext cx="8464580" cy="4874127"/>
          </a:xfrm>
          <a:prstGeom prst="rect">
            <a:avLst/>
          </a:prstGeom>
        </p:spPr>
        <p:txBody>
          <a:bodyPr lIns="0" tIns="0" rIns="0" bIns="0" rtlCol="0" anchor="t">
            <a:spAutoFit/>
          </a:bodyPr>
          <a:lstStyle/>
          <a:p>
            <a:pPr algn="ctr">
              <a:lnSpc>
                <a:spcPts val="4347"/>
              </a:lnSpc>
            </a:pPr>
            <a:r>
              <a:rPr lang="en-US" sz="3105" b="1">
                <a:solidFill>
                  <a:srgbClr val="023972"/>
                </a:solidFill>
                <a:latin typeface="Century Gothic Paneuropean Bold"/>
                <a:ea typeface="Century Gothic Paneuropean Bold"/>
                <a:cs typeface="Century Gothic Paneuropean Bold"/>
                <a:sym typeface="Century Gothic Paneuropean Bold"/>
              </a:rPr>
              <a:t>Маалыматтарды үзгүлтүксүз резервдик көчүрмөлөө:</a:t>
            </a:r>
          </a:p>
          <a:p>
            <a:pPr algn="just">
              <a:lnSpc>
                <a:spcPts val="4347"/>
              </a:lnSpc>
            </a:pPr>
            <a:r>
              <a:rPr lang="en-US" sz="3105">
                <a:solidFill>
                  <a:srgbClr val="023972"/>
                </a:solidFill>
                <a:latin typeface="Century Gothic Paneuropean"/>
                <a:ea typeface="Century Gothic Paneuropean"/>
                <a:cs typeface="Century Gothic Paneuropean"/>
                <a:sym typeface="Century Gothic Paneuropean"/>
              </a:rPr>
              <a:t>Маалыматтарды жоготуп алуудан сактануу үчүн маанилүү файлдардын резервдик көчүрмөлөрүн түзүү керек.</a:t>
            </a:r>
          </a:p>
          <a:p>
            <a:pPr algn="just">
              <a:lnSpc>
                <a:spcPts val="4347"/>
              </a:lnSpc>
            </a:pPr>
            <a:r>
              <a:rPr lang="en-US" sz="3105">
                <a:solidFill>
                  <a:srgbClr val="023972"/>
                </a:solidFill>
                <a:latin typeface="Century Gothic Paneuropean"/>
                <a:ea typeface="Century Gothic Paneuropean"/>
                <a:cs typeface="Century Gothic Paneuropean"/>
                <a:sym typeface="Century Gothic Paneuropean"/>
              </a:rPr>
              <a:t>Аларды офлайн режимде, тышкы катуу дискте же булут сактагычта сактоо сунушталат.</a:t>
            </a:r>
          </a:p>
          <a:p>
            <a:pPr algn="just">
              <a:lnSpc>
                <a:spcPts val="4347"/>
              </a:lnSpc>
              <a:spcBef>
                <a:spcPct val="0"/>
              </a:spcBef>
            </a:pPr>
            <a:endParaRPr lang="en-US" sz="3105">
              <a:solidFill>
                <a:srgbClr val="023972"/>
              </a:solidFill>
              <a:latin typeface="Century Gothic Paneuropean"/>
              <a:ea typeface="Century Gothic Paneuropean"/>
              <a:cs typeface="Century Gothic Paneuropean"/>
              <a:sym typeface="Century Gothic Paneuropean"/>
            </a:endParaRPr>
          </a:p>
        </p:txBody>
      </p:sp>
      <p:sp>
        <p:nvSpPr>
          <p:cNvPr id="7" name="Freeform 7"/>
          <p:cNvSpPr/>
          <p:nvPr/>
        </p:nvSpPr>
        <p:spPr>
          <a:xfrm>
            <a:off x="550532" y="2700746"/>
            <a:ext cx="7805932" cy="5947377"/>
          </a:xfrm>
          <a:custGeom>
            <a:avLst/>
            <a:gdLst/>
            <a:ahLst/>
            <a:cxnLst/>
            <a:rect l="l" t="t" r="r" b="b"/>
            <a:pathLst>
              <a:path w="7805932" h="5947377">
                <a:moveTo>
                  <a:pt x="0" y="0"/>
                </a:moveTo>
                <a:lnTo>
                  <a:pt x="7805932" y="0"/>
                </a:lnTo>
                <a:lnTo>
                  <a:pt x="7805932" y="5947376"/>
                </a:lnTo>
                <a:lnTo>
                  <a:pt x="0" y="5947376"/>
                </a:lnTo>
                <a:lnTo>
                  <a:pt x="0" y="0"/>
                </a:lnTo>
                <a:close/>
              </a:path>
            </a:pathLst>
          </a:custGeom>
          <a:blipFill>
            <a:blip r:embed="rId6"/>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0" y="0"/>
            <a:ext cx="11117964" cy="10287000"/>
          </a:xfrm>
          <a:custGeom>
            <a:avLst/>
            <a:gdLst/>
            <a:ahLst/>
            <a:cxnLst/>
            <a:rect l="l" t="t" r="r" b="b"/>
            <a:pathLst>
              <a:path w="11117964" h="10287000">
                <a:moveTo>
                  <a:pt x="0" y="0"/>
                </a:moveTo>
                <a:lnTo>
                  <a:pt x="11117964" y="0"/>
                </a:lnTo>
                <a:lnTo>
                  <a:pt x="11117964" y="10287000"/>
                </a:lnTo>
                <a:lnTo>
                  <a:pt x="0" y="10287000"/>
                </a:lnTo>
                <a:lnTo>
                  <a:pt x="0" y="0"/>
                </a:lnTo>
                <a:close/>
              </a:path>
            </a:pathLst>
          </a:custGeom>
          <a:blipFill>
            <a:blip r:embed="rId2"/>
            <a:stretch>
              <a:fillRect l="-2375" t="-11469" b="-11469"/>
            </a:stretch>
          </a:blipFill>
        </p:spPr>
      </p:sp>
      <p:sp>
        <p:nvSpPr>
          <p:cNvPr id="3" name="Freeform 3"/>
          <p:cNvSpPr/>
          <p:nvPr/>
        </p:nvSpPr>
        <p:spPr>
          <a:xfrm rot="-1361638">
            <a:off x="1683832" y="-515880"/>
            <a:ext cx="16560737" cy="12314843"/>
          </a:xfrm>
          <a:custGeom>
            <a:avLst/>
            <a:gdLst/>
            <a:ahLst/>
            <a:cxnLst/>
            <a:rect l="l" t="t" r="r" b="b"/>
            <a:pathLst>
              <a:path w="16560737" h="12314843">
                <a:moveTo>
                  <a:pt x="0" y="0"/>
                </a:moveTo>
                <a:lnTo>
                  <a:pt x="16560738" y="0"/>
                </a:lnTo>
                <a:lnTo>
                  <a:pt x="16560738" y="12314843"/>
                </a:lnTo>
                <a:lnTo>
                  <a:pt x="0" y="12314843"/>
                </a:lnTo>
                <a:lnTo>
                  <a:pt x="0" y="0"/>
                </a:lnTo>
                <a:close/>
              </a:path>
            </a:pathLst>
          </a:custGeom>
          <a:blipFill>
            <a:blip r:embed="rId3"/>
            <a:stretch>
              <a:fillRect t="-13204" b="-13204"/>
            </a:stretch>
          </a:blipFill>
        </p:spPr>
      </p:sp>
      <p:sp>
        <p:nvSpPr>
          <p:cNvPr id="4" name="Freeform 4"/>
          <p:cNvSpPr/>
          <p:nvPr/>
        </p:nvSpPr>
        <p:spPr>
          <a:xfrm>
            <a:off x="11321463" y="3936355"/>
            <a:ext cx="6513482" cy="6350645"/>
          </a:xfrm>
          <a:custGeom>
            <a:avLst/>
            <a:gdLst/>
            <a:ahLst/>
            <a:cxnLst/>
            <a:rect l="l" t="t" r="r" b="b"/>
            <a:pathLst>
              <a:path w="6513482" h="6350645">
                <a:moveTo>
                  <a:pt x="0" y="0"/>
                </a:moveTo>
                <a:lnTo>
                  <a:pt x="6513482" y="0"/>
                </a:lnTo>
                <a:lnTo>
                  <a:pt x="6513482" y="6350645"/>
                </a:lnTo>
                <a:lnTo>
                  <a:pt x="0" y="63506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296383" y="825504"/>
            <a:ext cx="2538562" cy="2695818"/>
          </a:xfrm>
          <a:custGeom>
            <a:avLst/>
            <a:gdLst/>
            <a:ahLst/>
            <a:cxnLst/>
            <a:rect l="l" t="t" r="r" b="b"/>
            <a:pathLst>
              <a:path w="2538562" h="2695818">
                <a:moveTo>
                  <a:pt x="0" y="0"/>
                </a:moveTo>
                <a:lnTo>
                  <a:pt x="2538562" y="0"/>
                </a:lnTo>
                <a:lnTo>
                  <a:pt x="2538562" y="2695819"/>
                </a:lnTo>
                <a:lnTo>
                  <a:pt x="0" y="2695819"/>
                </a:lnTo>
                <a:lnTo>
                  <a:pt x="0" y="0"/>
                </a:lnTo>
                <a:close/>
              </a:path>
            </a:pathLst>
          </a:custGeom>
          <a:blipFill>
            <a:blip r:embed="rId6"/>
            <a:stretch>
              <a:fillRect/>
            </a:stretch>
          </a:blipFill>
        </p:spPr>
      </p:sp>
      <p:sp>
        <p:nvSpPr>
          <p:cNvPr id="6" name="TextBox 6"/>
          <p:cNvSpPr txBox="1"/>
          <p:nvPr/>
        </p:nvSpPr>
        <p:spPr>
          <a:xfrm>
            <a:off x="706653" y="1807106"/>
            <a:ext cx="10089264" cy="7323251"/>
          </a:xfrm>
          <a:prstGeom prst="rect">
            <a:avLst/>
          </a:prstGeom>
        </p:spPr>
        <p:txBody>
          <a:bodyPr lIns="0" tIns="0" rIns="0" bIns="0" rtlCol="0" anchor="t">
            <a:spAutoFit/>
          </a:bodyPr>
          <a:lstStyle/>
          <a:p>
            <a:pPr algn="ctr">
              <a:lnSpc>
                <a:spcPts val="3893"/>
              </a:lnSpc>
            </a:pPr>
            <a:r>
              <a:rPr lang="en-US" sz="2780" b="1">
                <a:solidFill>
                  <a:srgbClr val="FFFFFF"/>
                </a:solidFill>
                <a:latin typeface="Century Gothic Paneuropean Bold"/>
                <a:ea typeface="Century Gothic Paneuropean Bold"/>
                <a:cs typeface="Century Gothic Paneuropean Bold"/>
                <a:sym typeface="Century Gothic Paneuropean Bold"/>
              </a:rPr>
              <a:t>Фишинг (шектүү каттар)</a:t>
            </a:r>
          </a:p>
          <a:p>
            <a:pPr algn="ctr">
              <a:lnSpc>
                <a:spcPts val="3619"/>
              </a:lnSpc>
            </a:pPr>
            <a:r>
              <a:rPr lang="en-US" sz="2585" b="1">
                <a:solidFill>
                  <a:srgbClr val="FFFFFF"/>
                </a:solidFill>
                <a:latin typeface="Century Gothic Paneuropean Bold"/>
                <a:ea typeface="Century Gothic Paneuropean Bold"/>
                <a:cs typeface="Century Gothic Paneuropean Bold"/>
                <a:sym typeface="Century Gothic Paneuropean Bold"/>
              </a:rPr>
              <a:t>Фишинг </a:t>
            </a:r>
            <a:r>
              <a:rPr lang="en-US" sz="2585">
                <a:solidFill>
                  <a:srgbClr val="FFFFFF"/>
                </a:solidFill>
                <a:latin typeface="Century Gothic Paneuropean"/>
                <a:ea typeface="Century Gothic Paneuropean"/>
                <a:cs typeface="Century Gothic Paneuropean"/>
                <a:sym typeface="Century Gothic Paneuropean"/>
              </a:rPr>
              <a:t>— бул белгилүү компаниялардан, кесиптештерден же жетекчилерден келгендей көрүнгөн жасалма каттарды же билдирүүлөрдү массалык түрдө жөнөтүү.</a:t>
            </a:r>
          </a:p>
          <a:p>
            <a:pPr algn="ctr">
              <a:lnSpc>
                <a:spcPts val="3619"/>
              </a:lnSpc>
            </a:pPr>
            <a:endParaRPr lang="en-US" sz="2585">
              <a:solidFill>
                <a:srgbClr val="FFFFFF"/>
              </a:solidFill>
              <a:latin typeface="Century Gothic Paneuropean"/>
              <a:ea typeface="Century Gothic Paneuropean"/>
              <a:cs typeface="Century Gothic Paneuropean"/>
              <a:sym typeface="Century Gothic Paneuropean"/>
            </a:endParaRPr>
          </a:p>
          <a:p>
            <a:pPr algn="just">
              <a:lnSpc>
                <a:spcPts val="3619"/>
              </a:lnSpc>
            </a:pPr>
            <a:r>
              <a:rPr lang="en-US" sz="2585" b="1">
                <a:solidFill>
                  <a:srgbClr val="FFFFFF"/>
                </a:solidFill>
                <a:latin typeface="Century Gothic Paneuropean Bold"/>
                <a:ea typeface="Century Gothic Paneuropean Bold"/>
                <a:cs typeface="Century Gothic Paneuropean Bold"/>
                <a:sym typeface="Century Gothic Paneuropean Bold"/>
              </a:rPr>
              <a:t>Максаты</a:t>
            </a:r>
            <a:r>
              <a:rPr lang="en-US" sz="2585">
                <a:solidFill>
                  <a:srgbClr val="FFFFFF"/>
                </a:solidFill>
                <a:latin typeface="Century Gothic Paneuropean"/>
                <a:ea typeface="Century Gothic Paneuropean"/>
                <a:cs typeface="Century Gothic Paneuropean"/>
                <a:sym typeface="Century Gothic Paneuropean"/>
              </a:rPr>
              <a:t> — сизди алдоо аркылуу төмөнкүлөргө мажбурлоо:</a:t>
            </a:r>
          </a:p>
          <a:p>
            <a:pPr marL="558126" lvl="1" indent="-279063" algn="just">
              <a:lnSpc>
                <a:spcPts val="3619"/>
              </a:lnSpc>
              <a:buFont typeface="Arial"/>
              <a:buChar char="•"/>
            </a:pPr>
            <a:r>
              <a:rPr lang="en-US" sz="2585">
                <a:solidFill>
                  <a:srgbClr val="FFFFFF"/>
                </a:solidFill>
                <a:latin typeface="Century Gothic Paneuropean"/>
                <a:ea typeface="Century Gothic Paneuropean"/>
                <a:cs typeface="Century Gothic Paneuropean"/>
                <a:sym typeface="Century Gothic Paneuropean"/>
              </a:rPr>
              <a:t>купуя маалыматтарды (логиндер, сырсөздөр, Банк карталарынын маалыматтары) ачыкка чыгаруу</a:t>
            </a:r>
          </a:p>
          <a:p>
            <a:pPr marL="558126" lvl="1" indent="-279063" algn="just">
              <a:lnSpc>
                <a:spcPts val="3619"/>
              </a:lnSpc>
              <a:buFont typeface="Arial"/>
              <a:buChar char="•"/>
            </a:pPr>
            <a:r>
              <a:rPr lang="en-US" sz="2585">
                <a:solidFill>
                  <a:srgbClr val="FFFFFF"/>
                </a:solidFill>
                <a:latin typeface="Century Gothic Paneuropean"/>
                <a:ea typeface="Century Gothic Paneuropean"/>
                <a:cs typeface="Century Gothic Paneuropean"/>
                <a:sym typeface="Century Gothic Paneuropean"/>
              </a:rPr>
              <a:t>шектүү сайтка шилтеме аркылуу өтүүгө мажбурлоо</a:t>
            </a:r>
          </a:p>
          <a:p>
            <a:pPr marL="558126" lvl="1" indent="-279063" algn="just">
              <a:lnSpc>
                <a:spcPts val="3619"/>
              </a:lnSpc>
              <a:buFont typeface="Arial"/>
              <a:buChar char="•"/>
            </a:pPr>
            <a:r>
              <a:rPr lang="en-US" sz="2585">
                <a:solidFill>
                  <a:srgbClr val="FFFFFF"/>
                </a:solidFill>
                <a:latin typeface="Century Gothic Paneuropean"/>
                <a:ea typeface="Century Gothic Paneuropean"/>
                <a:cs typeface="Century Gothic Paneuropean"/>
                <a:sym typeface="Century Gothic Paneuropean"/>
              </a:rPr>
              <a:t>компьютерге зыян келтирүүчү файлды жүктөтүп, ачтырууга түртүү</a:t>
            </a:r>
          </a:p>
          <a:p>
            <a:pPr marL="558126" lvl="1" indent="-279063" algn="just">
              <a:lnSpc>
                <a:spcPts val="3619"/>
              </a:lnSpc>
              <a:buFont typeface="Arial"/>
              <a:buChar char="•"/>
            </a:pPr>
            <a:r>
              <a:rPr lang="en-US" sz="2585">
                <a:solidFill>
                  <a:srgbClr val="FFFFFF"/>
                </a:solidFill>
                <a:latin typeface="Century Gothic Paneuropean"/>
                <a:ea typeface="Century Gothic Paneuropean"/>
                <a:cs typeface="Century Gothic Paneuropean"/>
                <a:sym typeface="Century Gothic Paneuropean"/>
              </a:rPr>
              <a:t>сырсөз же ЭСКТ киргизүүнү талап кылуу</a:t>
            </a:r>
          </a:p>
          <a:p>
            <a:pPr algn="l">
              <a:lnSpc>
                <a:spcPts val="3619"/>
              </a:lnSpc>
            </a:pPr>
            <a:endParaRPr lang="en-US" sz="2585">
              <a:solidFill>
                <a:srgbClr val="FFFFFF"/>
              </a:solidFill>
              <a:latin typeface="Century Gothic Paneuropean"/>
              <a:ea typeface="Century Gothic Paneuropean"/>
              <a:cs typeface="Century Gothic Paneuropean"/>
              <a:sym typeface="Century Gothic Paneuropean"/>
            </a:endParaRPr>
          </a:p>
          <a:p>
            <a:pPr algn="ctr">
              <a:lnSpc>
                <a:spcPts val="3619"/>
              </a:lnSpc>
            </a:pPr>
            <a:r>
              <a:rPr lang="en-US" sz="2585">
                <a:solidFill>
                  <a:srgbClr val="FFFFFF"/>
                </a:solidFill>
                <a:latin typeface="Century Gothic Paneuropean"/>
                <a:ea typeface="Century Gothic Paneuropean"/>
                <a:cs typeface="Century Gothic Paneuropean"/>
                <a:sym typeface="Century Gothic Paneuropean"/>
              </a:rPr>
              <a:t> 📌</a:t>
            </a:r>
            <a:r>
              <a:rPr lang="en-US" sz="2585" b="1">
                <a:solidFill>
                  <a:srgbClr val="FFFFFF"/>
                </a:solidFill>
                <a:latin typeface="Century Gothic Paneuropean Bold"/>
                <a:ea typeface="Century Gothic Paneuropean Bold"/>
                <a:cs typeface="Century Gothic Paneuropean Bold"/>
                <a:sym typeface="Century Gothic Paneuropean Bold"/>
              </a:rPr>
              <a:t>Эч качан шектүү каттагы шилтеме аркылуу сырсөздү киргизбеңиз.</a:t>
            </a:r>
          </a:p>
          <a:p>
            <a:pPr algn="just">
              <a:lnSpc>
                <a:spcPts val="3619"/>
              </a:lnSpc>
              <a:spcBef>
                <a:spcPct val="0"/>
              </a:spcBef>
            </a:pPr>
            <a:endParaRPr lang="en-US" sz="2585" b="1">
              <a:solidFill>
                <a:srgbClr val="FFFFFF"/>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849882" y="2936076"/>
            <a:ext cx="7982780" cy="6592436"/>
          </a:xfrm>
          <a:prstGeom prst="rect">
            <a:avLst/>
          </a:prstGeom>
        </p:spPr>
        <p:txBody>
          <a:bodyPr lIns="0" tIns="0" rIns="0" bIns="0" rtlCol="0" anchor="t">
            <a:spAutoFit/>
          </a:bodyPr>
          <a:lstStyle/>
          <a:p>
            <a:pPr algn="just">
              <a:lnSpc>
                <a:spcPts val="3455"/>
              </a:lnSpc>
              <a:spcBef>
                <a:spcPct val="0"/>
              </a:spcBef>
            </a:pPr>
            <a:r>
              <a:rPr lang="en-US" sz="3199">
                <a:solidFill>
                  <a:srgbClr val="1A4895"/>
                </a:solidFill>
                <a:latin typeface="Century Gothic Paneuropean"/>
                <a:ea typeface="Century Gothic Paneuropean"/>
                <a:cs typeface="Century Gothic Paneuropean"/>
                <a:sym typeface="Century Gothic Paneuropean"/>
              </a:rPr>
              <a:t>Бухгалтер Айнура компаниянын өнөктөшүнөн </a:t>
            </a:r>
            <a:r>
              <a:rPr lang="en-US" sz="3199">
                <a:solidFill>
                  <a:srgbClr val="FF3131"/>
                </a:solidFill>
                <a:latin typeface="Century Gothic Paneuropean"/>
                <a:ea typeface="Century Gothic Paneuropean"/>
                <a:cs typeface="Century Gothic Paneuropean"/>
                <a:sym typeface="Century Gothic Paneuropean"/>
              </a:rPr>
              <a:t>"</a:t>
            </a:r>
            <a:r>
              <a:rPr lang="en-US" sz="3199" b="1">
                <a:solidFill>
                  <a:srgbClr val="FF3131"/>
                </a:solidFill>
                <a:latin typeface="Century Gothic Paneuropean Bold"/>
                <a:ea typeface="Century Gothic Paneuropean Bold"/>
                <a:cs typeface="Century Gothic Paneuropean Bold"/>
                <a:sym typeface="Century Gothic Paneuropean Bold"/>
              </a:rPr>
              <a:t>шашылыш</a:t>
            </a:r>
            <a:r>
              <a:rPr lang="en-US" sz="3199">
                <a:solidFill>
                  <a:srgbClr val="FF3131"/>
                </a:solidFill>
                <a:latin typeface="Century Gothic Paneuropean"/>
                <a:ea typeface="Century Gothic Paneuropean"/>
                <a:cs typeface="Century Gothic Paneuropean"/>
                <a:sym typeface="Century Gothic Paneuropean"/>
              </a:rPr>
              <a:t>"</a:t>
            </a:r>
            <a:r>
              <a:rPr lang="en-US" sz="3199">
                <a:solidFill>
                  <a:srgbClr val="1A4895"/>
                </a:solidFill>
                <a:latin typeface="Century Gothic Paneuropean"/>
                <a:ea typeface="Century Gothic Paneuropean"/>
                <a:cs typeface="Century Gothic Paneuropean"/>
                <a:sym typeface="Century Gothic Paneuropean"/>
              </a:rPr>
              <a:t> деген белгиси бар кат алат, анда дароо карап чыгуу керек болгон эсеп-фактура камтылган. Электрондук катта эсеп-фактураны жүктөп алуу үчүн шилтеме бар. Жөнөтүүчүнүн аты биринчи караганда тааныш көрүнөт, бирок Айнура шилтеме коопсузбу же жокпу, ишенбейт. Ал киберкылмышкерлер кээде зыяндуу шилтемелерди мыйзамдуу кылып көрсөтөрүн билет. </a:t>
            </a:r>
          </a:p>
          <a:p>
            <a:pPr algn="just">
              <a:lnSpc>
                <a:spcPts val="3455"/>
              </a:lnSpc>
              <a:spcBef>
                <a:spcPct val="0"/>
              </a:spcBef>
            </a:pPr>
            <a:endParaRPr lang="en-US" sz="3199">
              <a:solidFill>
                <a:srgbClr val="1A4895"/>
              </a:solidFill>
              <a:latin typeface="Century Gothic Paneuropean"/>
              <a:ea typeface="Century Gothic Paneuropean"/>
              <a:cs typeface="Century Gothic Paneuropean"/>
              <a:sym typeface="Century Gothic Paneuropean"/>
            </a:endParaRPr>
          </a:p>
          <a:p>
            <a:pPr algn="just">
              <a:lnSpc>
                <a:spcPts val="3455"/>
              </a:lnSpc>
              <a:spcBef>
                <a:spcPct val="0"/>
              </a:spcBef>
            </a:pPr>
            <a:endParaRPr lang="en-US" sz="3199">
              <a:solidFill>
                <a:srgbClr val="1A4895"/>
              </a:solidFill>
              <a:latin typeface="Century Gothic Paneuropean"/>
              <a:ea typeface="Century Gothic Paneuropean"/>
              <a:cs typeface="Century Gothic Paneuropean"/>
              <a:sym typeface="Century Gothic Paneuropean"/>
            </a:endParaRPr>
          </a:p>
        </p:txBody>
      </p:sp>
      <p:sp>
        <p:nvSpPr>
          <p:cNvPr id="7" name="TextBox 7"/>
          <p:cNvSpPr txBox="1"/>
          <p:nvPr/>
        </p:nvSpPr>
        <p:spPr>
          <a:xfrm>
            <a:off x="1429210" y="2025776"/>
            <a:ext cx="6398062" cy="397547"/>
          </a:xfrm>
          <a:prstGeom prst="rect">
            <a:avLst/>
          </a:prstGeom>
        </p:spPr>
        <p:txBody>
          <a:bodyPr lIns="0" tIns="0" rIns="0" bIns="0" rtlCol="0" anchor="t">
            <a:spAutoFit/>
          </a:bodyPr>
          <a:lstStyle/>
          <a:p>
            <a:pPr algn="ctr">
              <a:lnSpc>
                <a:spcPts val="3197"/>
              </a:lnSpc>
              <a:spcBef>
                <a:spcPct val="0"/>
              </a:spcBef>
            </a:pPr>
            <a:r>
              <a:rPr lang="en-US" sz="2960" b="1">
                <a:solidFill>
                  <a:srgbClr val="FF3131"/>
                </a:solidFill>
                <a:latin typeface="Century Gothic Paneuropean Bold"/>
                <a:ea typeface="Century Gothic Paneuropean Bold"/>
                <a:cs typeface="Century Gothic Paneuropean Bold"/>
                <a:sym typeface="Century Gothic Paneuropean Bold"/>
              </a:rPr>
              <a:t>ШАШЫЛЫШ, БИРОК КООПСУЗБУ? </a:t>
            </a:r>
          </a:p>
        </p:txBody>
      </p:sp>
      <p:sp>
        <p:nvSpPr>
          <p:cNvPr id="8" name="TextBox 8"/>
          <p:cNvSpPr txBox="1"/>
          <p:nvPr/>
        </p:nvSpPr>
        <p:spPr>
          <a:xfrm>
            <a:off x="9609534" y="2006726"/>
            <a:ext cx="8149792" cy="7251574"/>
          </a:xfrm>
          <a:prstGeom prst="rect">
            <a:avLst/>
          </a:prstGeom>
        </p:spPr>
        <p:txBody>
          <a:bodyPr lIns="0" tIns="0" rIns="0" bIns="0" rtlCol="0" anchor="t">
            <a:spAutoFit/>
          </a:bodyPr>
          <a:lstStyle/>
          <a:p>
            <a:pPr algn="just">
              <a:lnSpc>
                <a:spcPts val="2916"/>
              </a:lnSpc>
              <a:spcBef>
                <a:spcPct val="0"/>
              </a:spcBef>
            </a:pPr>
            <a:r>
              <a:rPr lang="en-US" sz="2700" b="1">
                <a:solidFill>
                  <a:srgbClr val="FF3131"/>
                </a:solidFill>
                <a:latin typeface="Century Gothic Paneuropean Bold"/>
                <a:ea typeface="Century Gothic Paneuropean Bold"/>
                <a:cs typeface="Century Gothic Paneuropean Bold"/>
                <a:sym typeface="Century Gothic Paneuropean Bold"/>
              </a:rPr>
              <a:t>Айнуранын ордунда сиз эмне кылат элеңиз?</a:t>
            </a:r>
            <a:r>
              <a:rPr lang="en-US" sz="2700">
                <a:solidFill>
                  <a:srgbClr val="FF3131"/>
                </a:solidFill>
                <a:latin typeface="Century Gothic Paneuropean"/>
                <a:ea typeface="Century Gothic Paneuropean"/>
                <a:cs typeface="Century Gothic Paneuropean"/>
                <a:sym typeface="Century Gothic Paneuropean"/>
              </a:rPr>
              <a:t> </a:t>
            </a:r>
          </a:p>
          <a:p>
            <a:pPr algn="just">
              <a:lnSpc>
                <a:spcPts val="2916"/>
              </a:lnSpc>
              <a:spcBef>
                <a:spcPct val="0"/>
              </a:spcBef>
            </a:pPr>
            <a:endParaRPr lang="en-US" sz="2700">
              <a:solidFill>
                <a:srgbClr val="FF3131"/>
              </a:solidFill>
              <a:latin typeface="Century Gothic Paneuropean"/>
              <a:ea typeface="Century Gothic Paneuropean"/>
              <a:cs typeface="Century Gothic Paneuropean"/>
              <a:sym typeface="Century Gothic Paneuropean"/>
            </a:endParaRPr>
          </a:p>
          <a:p>
            <a:pPr algn="just">
              <a:lnSpc>
                <a:spcPts val="2916"/>
              </a:lnSpc>
              <a:spcBef>
                <a:spcPct val="0"/>
              </a:spcBef>
            </a:pPr>
            <a:r>
              <a:rPr lang="en-US" sz="2700">
                <a:solidFill>
                  <a:srgbClr val="1A4895"/>
                </a:solidFill>
                <a:latin typeface="Century Gothic Paneuropean"/>
                <a:ea typeface="Century Gothic Paneuropean"/>
                <a:cs typeface="Century Gothic Paneuropean"/>
                <a:sym typeface="Century Gothic Paneuropean"/>
              </a:rPr>
              <a:t>• Ар бир учурга карата шилтемелерди текшерүү куралын колдонот элем.</a:t>
            </a:r>
          </a:p>
          <a:p>
            <a:pPr algn="just">
              <a:lnSpc>
                <a:spcPts val="2916"/>
              </a:lnSpc>
              <a:spcBef>
                <a:spcPct val="0"/>
              </a:spcBef>
            </a:pPr>
            <a:r>
              <a:rPr lang="en-US" sz="2700">
                <a:solidFill>
                  <a:srgbClr val="1A4895"/>
                </a:solidFill>
                <a:latin typeface="Century Gothic Paneuropean"/>
                <a:ea typeface="Century Gothic Paneuropean"/>
                <a:cs typeface="Century Gothic Paneuropean"/>
                <a:sym typeface="Century Gothic Paneuropean"/>
              </a:rPr>
              <a:t> </a:t>
            </a:r>
          </a:p>
          <a:p>
            <a:pPr algn="just">
              <a:lnSpc>
                <a:spcPts val="2916"/>
              </a:lnSpc>
              <a:spcBef>
                <a:spcPct val="0"/>
              </a:spcBef>
            </a:pPr>
            <a:r>
              <a:rPr lang="en-US" sz="2700">
                <a:solidFill>
                  <a:srgbClr val="1A4895"/>
                </a:solidFill>
                <a:latin typeface="Century Gothic Paneuropean"/>
                <a:ea typeface="Century Gothic Paneuropean"/>
                <a:cs typeface="Century Gothic Paneuropean"/>
                <a:sym typeface="Century Gothic Paneuropean"/>
              </a:rPr>
              <a:t>• Кооптонууларыма карабастан, жөнөтүүчү ишенимдүү көрүнгөндүктөн, шилтемени басат элем.</a:t>
            </a:r>
          </a:p>
          <a:p>
            <a:pPr algn="just">
              <a:lnSpc>
                <a:spcPts val="2916"/>
              </a:lnSpc>
              <a:spcBef>
                <a:spcPct val="0"/>
              </a:spcBef>
            </a:pPr>
            <a:endParaRPr lang="en-US" sz="2700">
              <a:solidFill>
                <a:srgbClr val="1A4895"/>
              </a:solidFill>
              <a:latin typeface="Century Gothic Paneuropean"/>
              <a:ea typeface="Century Gothic Paneuropean"/>
              <a:cs typeface="Century Gothic Paneuropean"/>
              <a:sym typeface="Century Gothic Paneuropean"/>
            </a:endParaRPr>
          </a:p>
          <a:p>
            <a:pPr algn="just">
              <a:lnSpc>
                <a:spcPts val="2916"/>
              </a:lnSpc>
              <a:spcBef>
                <a:spcPct val="0"/>
              </a:spcBef>
            </a:pPr>
            <a:r>
              <a:rPr lang="en-US" sz="2700">
                <a:solidFill>
                  <a:srgbClr val="1A4895"/>
                </a:solidFill>
                <a:latin typeface="Century Gothic Paneuropean"/>
                <a:ea typeface="Century Gothic Paneuropean"/>
                <a:cs typeface="Century Gothic Paneuropean"/>
                <a:sym typeface="Century Gothic Paneuropean"/>
              </a:rPr>
              <a:t>• Коопсуздук максатында шилтемени браузердин купуя терезесинде (incognito) ачат элем. </a:t>
            </a:r>
          </a:p>
          <a:p>
            <a:pPr algn="just">
              <a:lnSpc>
                <a:spcPts val="2916"/>
              </a:lnSpc>
              <a:spcBef>
                <a:spcPct val="0"/>
              </a:spcBef>
            </a:pPr>
            <a:endParaRPr lang="en-US" sz="2700">
              <a:solidFill>
                <a:srgbClr val="1A4895"/>
              </a:solidFill>
              <a:latin typeface="Century Gothic Paneuropean"/>
              <a:ea typeface="Century Gothic Paneuropean"/>
              <a:cs typeface="Century Gothic Paneuropean"/>
              <a:sym typeface="Century Gothic Paneuropean"/>
            </a:endParaRPr>
          </a:p>
          <a:p>
            <a:pPr algn="just">
              <a:lnSpc>
                <a:spcPts val="2916"/>
              </a:lnSpc>
              <a:spcBef>
                <a:spcPct val="0"/>
              </a:spcBef>
            </a:pPr>
            <a:r>
              <a:rPr lang="en-US" sz="2700">
                <a:solidFill>
                  <a:srgbClr val="1A4895"/>
                </a:solidFill>
                <a:latin typeface="Century Gothic Paneuropean"/>
                <a:ea typeface="Century Gothic Paneuropean"/>
                <a:cs typeface="Century Gothic Paneuropean"/>
                <a:sym typeface="Century Gothic Paneuropean"/>
              </a:rPr>
              <a:t>• Катты кесиптешиме жөнөтүп, анын пикирин сурамакмын. </a:t>
            </a:r>
          </a:p>
          <a:p>
            <a:pPr algn="just">
              <a:lnSpc>
                <a:spcPts val="2916"/>
              </a:lnSpc>
              <a:spcBef>
                <a:spcPct val="0"/>
              </a:spcBef>
            </a:pPr>
            <a:endParaRPr lang="en-US" sz="2700">
              <a:solidFill>
                <a:srgbClr val="1A4895"/>
              </a:solidFill>
              <a:latin typeface="Century Gothic Paneuropean"/>
              <a:ea typeface="Century Gothic Paneuropean"/>
              <a:cs typeface="Century Gothic Paneuropean"/>
              <a:sym typeface="Century Gothic Paneuropean"/>
            </a:endParaRPr>
          </a:p>
          <a:p>
            <a:pPr algn="just">
              <a:lnSpc>
                <a:spcPts val="2916"/>
              </a:lnSpc>
              <a:spcBef>
                <a:spcPct val="0"/>
              </a:spcBef>
            </a:pPr>
            <a:r>
              <a:rPr lang="en-US" sz="2700">
                <a:solidFill>
                  <a:srgbClr val="1A4895"/>
                </a:solidFill>
                <a:latin typeface="Century Gothic Paneuropean"/>
                <a:ea typeface="Century Gothic Paneuropean"/>
                <a:cs typeface="Century Gothic Paneuropean"/>
                <a:sym typeface="Century Gothic Paneuropean"/>
              </a:rPr>
              <a:t>• Билбейм. </a:t>
            </a:r>
          </a:p>
          <a:p>
            <a:pPr algn="just">
              <a:lnSpc>
                <a:spcPts val="2916"/>
              </a:lnSpc>
              <a:spcBef>
                <a:spcPct val="0"/>
              </a:spcBef>
            </a:pPr>
            <a:endParaRPr lang="en-US" sz="2700">
              <a:solidFill>
                <a:srgbClr val="1A4895"/>
              </a:solidFill>
              <a:latin typeface="Century Gothic Paneuropean"/>
              <a:ea typeface="Century Gothic Paneuropean"/>
              <a:cs typeface="Century Gothic Paneuropean"/>
              <a:sym typeface="Century Gothic Paneuropean"/>
            </a:endParaRPr>
          </a:p>
          <a:p>
            <a:pPr algn="just">
              <a:lnSpc>
                <a:spcPts val="2916"/>
              </a:lnSpc>
              <a:spcBef>
                <a:spcPct val="0"/>
              </a:spcBef>
            </a:pPr>
            <a:r>
              <a:rPr lang="en-US" sz="2700">
                <a:solidFill>
                  <a:srgbClr val="1A4895"/>
                </a:solidFill>
                <a:latin typeface="Century Gothic Paneuropean"/>
                <a:ea typeface="Century Gothic Paneuropean"/>
                <a:cs typeface="Century Gothic Paneuropean"/>
                <a:sym typeface="Century Gothic Paneuropean"/>
              </a:rPr>
              <a:t>• Бул суроого жооп бергим келбейт. </a:t>
            </a:r>
          </a:p>
          <a:p>
            <a:pPr algn="just">
              <a:lnSpc>
                <a:spcPts val="2916"/>
              </a:lnSpc>
              <a:spcBef>
                <a:spcPct val="0"/>
              </a:spcBef>
            </a:pPr>
            <a:r>
              <a:rPr lang="en-US" sz="2700">
                <a:solidFill>
                  <a:srgbClr val="1A4895"/>
                </a:solidFill>
                <a:latin typeface="Century Gothic Paneuropean"/>
                <a:ea typeface="Century Gothic Paneuropean"/>
                <a:cs typeface="Century Gothic Paneuropean"/>
                <a:sym typeface="Century Gothic Paneuropean"/>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Freeform 6"/>
          <p:cNvSpPr/>
          <p:nvPr/>
        </p:nvSpPr>
        <p:spPr>
          <a:xfrm>
            <a:off x="1959782" y="1818144"/>
            <a:ext cx="14926622" cy="7836662"/>
          </a:xfrm>
          <a:custGeom>
            <a:avLst/>
            <a:gdLst/>
            <a:ahLst/>
            <a:cxnLst/>
            <a:rect l="l" t="t" r="r" b="b"/>
            <a:pathLst>
              <a:path w="14926622" h="7836662">
                <a:moveTo>
                  <a:pt x="0" y="0"/>
                </a:moveTo>
                <a:lnTo>
                  <a:pt x="14926622" y="0"/>
                </a:lnTo>
                <a:lnTo>
                  <a:pt x="14926622" y="7836662"/>
                </a:lnTo>
                <a:lnTo>
                  <a:pt x="0" y="7836662"/>
                </a:lnTo>
                <a:lnTo>
                  <a:pt x="0" y="0"/>
                </a:lnTo>
                <a:close/>
              </a:path>
            </a:pathLst>
          </a:custGeom>
          <a:blipFill>
            <a:blip r:embed="rId6"/>
            <a:stretch>
              <a:fillRect l="-4328" t="-920" b="-920"/>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a:hlinkClick r:id="rId2" tooltip="https://haveibeenpwned.com"/>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375" t="-51112" b="-51112"/>
            </a:stretch>
          </a:blipFill>
        </p:spPr>
      </p:sp>
      <p:sp>
        <p:nvSpPr>
          <p:cNvPr id="3" name="TextBox 3"/>
          <p:cNvSpPr txBox="1"/>
          <p:nvPr/>
        </p:nvSpPr>
        <p:spPr>
          <a:xfrm>
            <a:off x="1609844" y="1997330"/>
            <a:ext cx="15068312" cy="1804035"/>
          </a:xfrm>
          <a:prstGeom prst="rect">
            <a:avLst/>
          </a:prstGeom>
        </p:spPr>
        <p:txBody>
          <a:bodyPr lIns="0" tIns="0" rIns="0" bIns="0" rtlCol="0" anchor="t">
            <a:spAutoFit/>
          </a:bodyPr>
          <a:lstStyle/>
          <a:p>
            <a:pPr algn="ctr">
              <a:lnSpc>
                <a:spcPts val="7019"/>
              </a:lnSpc>
              <a:spcBef>
                <a:spcPct val="0"/>
              </a:spcBef>
            </a:pPr>
            <a:r>
              <a:rPr lang="en-US" sz="6499" b="1">
                <a:solidFill>
                  <a:srgbClr val="FFFFFF"/>
                </a:solidFill>
                <a:latin typeface="League Spartan"/>
                <a:ea typeface="League Spartan"/>
                <a:cs typeface="League Spartan"/>
                <a:sym typeface="League Spartan"/>
              </a:rPr>
              <a:t>PHISHINGQUIZ.WITHGOOGLE.COM</a:t>
            </a:r>
          </a:p>
          <a:p>
            <a:pPr algn="ctr">
              <a:lnSpc>
                <a:spcPts val="7019"/>
              </a:lnSpc>
              <a:spcBef>
                <a:spcPct val="0"/>
              </a:spcBef>
            </a:pPr>
            <a:r>
              <a:rPr lang="en-US" sz="6499" b="1" u="sng">
                <a:solidFill>
                  <a:srgbClr val="FFFFFF"/>
                </a:solidFill>
                <a:latin typeface="League Spartan"/>
                <a:ea typeface="League Spartan"/>
                <a:cs typeface="League Spartan"/>
                <a:sym typeface="League Spartan"/>
              </a:rPr>
              <a:t>АНАЛИЗ ФИШИНГА</a:t>
            </a:r>
          </a:p>
        </p:txBody>
      </p:sp>
      <p:sp>
        <p:nvSpPr>
          <p:cNvPr id="4" name="Freeform 4"/>
          <p:cNvSpPr/>
          <p:nvPr/>
        </p:nvSpPr>
        <p:spPr>
          <a:xfrm rot="5695205">
            <a:off x="7235928" y="-1615184"/>
            <a:ext cx="11916182" cy="13850101"/>
          </a:xfrm>
          <a:custGeom>
            <a:avLst/>
            <a:gdLst/>
            <a:ahLst/>
            <a:cxnLst/>
            <a:rect l="l" t="t" r="r" b="b"/>
            <a:pathLst>
              <a:path w="11916182" h="13850101">
                <a:moveTo>
                  <a:pt x="0" y="0"/>
                </a:moveTo>
                <a:lnTo>
                  <a:pt x="11916181" y="0"/>
                </a:lnTo>
                <a:lnTo>
                  <a:pt x="11916181" y="13850101"/>
                </a:lnTo>
                <a:lnTo>
                  <a:pt x="0" y="13850101"/>
                </a:lnTo>
                <a:lnTo>
                  <a:pt x="0" y="0"/>
                </a:lnTo>
                <a:close/>
              </a:path>
            </a:pathLst>
          </a:custGeom>
          <a:blipFill>
            <a:blip r:embed="rId4"/>
            <a:stretch>
              <a:fillRect l="-22797" t="-7811" b="-7811"/>
            </a:stretch>
          </a:blipFill>
        </p:spPr>
      </p:sp>
      <p:sp>
        <p:nvSpPr>
          <p:cNvPr id="5" name="Freeform 5"/>
          <p:cNvSpPr/>
          <p:nvPr/>
        </p:nvSpPr>
        <p:spPr>
          <a:xfrm>
            <a:off x="6749338" y="4653739"/>
            <a:ext cx="4789325" cy="4789325"/>
          </a:xfrm>
          <a:custGeom>
            <a:avLst/>
            <a:gdLst/>
            <a:ahLst/>
            <a:cxnLst/>
            <a:rect l="l" t="t" r="r" b="b"/>
            <a:pathLst>
              <a:path w="4789325" h="4789325">
                <a:moveTo>
                  <a:pt x="0" y="0"/>
                </a:moveTo>
                <a:lnTo>
                  <a:pt x="4789324" y="0"/>
                </a:lnTo>
                <a:lnTo>
                  <a:pt x="4789324" y="4789325"/>
                </a:lnTo>
                <a:lnTo>
                  <a:pt x="0" y="4789325"/>
                </a:lnTo>
                <a:lnTo>
                  <a:pt x="0" y="0"/>
                </a:lnTo>
                <a:close/>
              </a:path>
            </a:pathLst>
          </a:custGeom>
          <a:blipFill>
            <a:blip r:embed="rId5"/>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1319458" y="2195706"/>
            <a:ext cx="9281799" cy="5838438"/>
          </a:xfrm>
          <a:prstGeom prst="rect">
            <a:avLst/>
          </a:prstGeom>
        </p:spPr>
        <p:txBody>
          <a:bodyPr lIns="0" tIns="0" rIns="0" bIns="0" rtlCol="0" anchor="t">
            <a:spAutoFit/>
          </a:bodyPr>
          <a:lstStyle/>
          <a:p>
            <a:pPr algn="ctr">
              <a:lnSpc>
                <a:spcPts val="3906"/>
              </a:lnSpc>
            </a:pPr>
            <a:r>
              <a:rPr lang="en-US" sz="2790" b="1">
                <a:solidFill>
                  <a:srgbClr val="000000"/>
                </a:solidFill>
                <a:latin typeface="Century Gothic Paneuropean Bold"/>
                <a:ea typeface="Century Gothic Paneuropean Bold"/>
                <a:cs typeface="Century Gothic Paneuropean Bold"/>
                <a:sym typeface="Century Gothic Paneuropean Bold"/>
              </a:rPr>
              <a:t>Эгер сиз шилтемени басып же маалымат киргизип алсаңыз эмне кылуу керек?</a:t>
            </a:r>
          </a:p>
          <a:p>
            <a:pPr algn="ctr">
              <a:lnSpc>
                <a:spcPts val="3766"/>
              </a:lnSpc>
            </a:pPr>
            <a:endParaRPr lang="en-US" sz="2790" b="1">
              <a:solidFill>
                <a:srgbClr val="000000"/>
              </a:solidFill>
              <a:latin typeface="Century Gothic Paneuropean Bold"/>
              <a:ea typeface="Century Gothic Paneuropean Bold"/>
              <a:cs typeface="Century Gothic Paneuropean Bold"/>
              <a:sym typeface="Century Gothic Paneuropean Bold"/>
            </a:endParaRPr>
          </a:p>
          <a:p>
            <a:pPr marL="537643" lvl="1" indent="-268821" algn="l">
              <a:lnSpc>
                <a:spcPts val="3486"/>
              </a:lnSpc>
              <a:buFont typeface="Arial"/>
              <a:buChar char="•"/>
            </a:pPr>
            <a:r>
              <a:rPr lang="en-US" sz="2490" i="1">
                <a:solidFill>
                  <a:srgbClr val="000000"/>
                </a:solidFill>
                <a:latin typeface="Century Gothic Paneuropean Italics"/>
                <a:ea typeface="Century Gothic Paneuropean Italics"/>
                <a:cs typeface="Century Gothic Paneuropean Italics"/>
                <a:sym typeface="Century Gothic Paneuropean Italics"/>
              </a:rPr>
              <a:t>ДҮРБӨЛӨҢГӨ ТҮШПӨҢҮЗ, бирок ошол эле учурда ТЕЗ АРАДА АРАКЕТ КЫЛЫҢЫЗ.</a:t>
            </a:r>
          </a:p>
          <a:p>
            <a:pPr algn="ctr">
              <a:lnSpc>
                <a:spcPts val="3486"/>
              </a:lnSpc>
            </a:pPr>
            <a:endParaRPr lang="en-US" sz="2490" i="1">
              <a:solidFill>
                <a:srgbClr val="000000"/>
              </a:solidFill>
              <a:latin typeface="Century Gothic Paneuropean Italics"/>
              <a:ea typeface="Century Gothic Paneuropean Italics"/>
              <a:cs typeface="Century Gothic Paneuropean Italics"/>
              <a:sym typeface="Century Gothic Paneuropean Italics"/>
            </a:endParaRPr>
          </a:p>
          <a:p>
            <a:pPr marL="537643" lvl="1" indent="-268821" algn="l">
              <a:lnSpc>
                <a:spcPts val="3486"/>
              </a:lnSpc>
              <a:buFont typeface="Arial"/>
              <a:buChar char="•"/>
            </a:pPr>
            <a:r>
              <a:rPr lang="en-US" sz="2490">
                <a:solidFill>
                  <a:srgbClr val="000000"/>
                </a:solidFill>
                <a:latin typeface="Century Gothic Paneuropean"/>
                <a:ea typeface="Century Gothic Paneuropean"/>
                <a:cs typeface="Century Gothic Paneuropean"/>
                <a:sym typeface="Century Gothic Paneuropean"/>
              </a:rPr>
              <a:t>Эгер сырсөз киргизсеңиз — дароо аны расмий сайттан, ишенимдүү башка түзмөк аркылуу алмаштырыңыз.</a:t>
            </a:r>
          </a:p>
          <a:p>
            <a:pPr marL="537643" lvl="1" indent="-268821" algn="l">
              <a:lnSpc>
                <a:spcPts val="3486"/>
              </a:lnSpc>
              <a:buFont typeface="Arial"/>
              <a:buChar char="•"/>
            </a:pPr>
            <a:r>
              <a:rPr lang="en-US" sz="2490">
                <a:solidFill>
                  <a:srgbClr val="000000"/>
                </a:solidFill>
                <a:latin typeface="Century Gothic Paneuropean"/>
                <a:ea typeface="Century Gothic Paneuropean"/>
                <a:cs typeface="Century Gothic Paneuropean"/>
                <a:sym typeface="Century Gothic Paneuropean"/>
              </a:rPr>
              <a:t>Эгер файл ачсаңыз — компьютерди дароо тармактан ажыратыңыз (Wi-Fi же Ethernetти өчүрүңүз), коркунучтун жайылышын токтотуу үчүн.</a:t>
            </a:r>
          </a:p>
          <a:p>
            <a:pPr algn="l">
              <a:lnSpc>
                <a:spcPts val="3486"/>
              </a:lnSpc>
              <a:spcBef>
                <a:spcPct val="0"/>
              </a:spcBef>
            </a:pPr>
            <a:endParaRPr lang="en-US" sz="2490">
              <a:solidFill>
                <a:srgbClr val="000000"/>
              </a:solidFill>
              <a:latin typeface="Century Gothic Paneuropean"/>
              <a:ea typeface="Century Gothic Paneuropean"/>
              <a:cs typeface="Century Gothic Paneuropean"/>
              <a:sym typeface="Century Gothic Paneuropean"/>
            </a:endParaRPr>
          </a:p>
        </p:txBody>
      </p:sp>
      <p:sp>
        <p:nvSpPr>
          <p:cNvPr id="7" name="Freeform 7"/>
          <p:cNvSpPr/>
          <p:nvPr/>
        </p:nvSpPr>
        <p:spPr>
          <a:xfrm>
            <a:off x="11572451" y="1920240"/>
            <a:ext cx="6715549" cy="4114800"/>
          </a:xfrm>
          <a:custGeom>
            <a:avLst/>
            <a:gdLst/>
            <a:ahLst/>
            <a:cxnLst/>
            <a:rect l="l" t="t" r="r" b="b"/>
            <a:pathLst>
              <a:path w="6715549" h="4114800">
                <a:moveTo>
                  <a:pt x="0" y="0"/>
                </a:moveTo>
                <a:lnTo>
                  <a:pt x="6715549" y="0"/>
                </a:lnTo>
                <a:lnTo>
                  <a:pt x="67155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8803743" y="6362889"/>
            <a:ext cx="9484257" cy="3924111"/>
          </a:xfrm>
          <a:custGeom>
            <a:avLst/>
            <a:gdLst/>
            <a:ahLst/>
            <a:cxnLst/>
            <a:rect l="l" t="t" r="r" b="b"/>
            <a:pathLst>
              <a:path w="9484257" h="3924111">
                <a:moveTo>
                  <a:pt x="0" y="0"/>
                </a:moveTo>
                <a:lnTo>
                  <a:pt x="9484257" y="0"/>
                </a:lnTo>
                <a:lnTo>
                  <a:pt x="9484257" y="3924111"/>
                </a:lnTo>
                <a:lnTo>
                  <a:pt x="0" y="3924111"/>
                </a:lnTo>
                <a:lnTo>
                  <a:pt x="0" y="0"/>
                </a:lnTo>
                <a:close/>
              </a:path>
            </a:pathLst>
          </a:custGeom>
          <a:blipFill>
            <a:blip r:embed="rId8"/>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a:hlinkClick r:id="rId2" tooltip="https://haveibeenpwned.com"/>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375" t="-51112" b="-51112"/>
            </a:stretch>
          </a:blipFill>
        </p:spPr>
      </p:sp>
      <p:sp>
        <p:nvSpPr>
          <p:cNvPr id="3" name="TextBox 3"/>
          <p:cNvSpPr txBox="1"/>
          <p:nvPr/>
        </p:nvSpPr>
        <p:spPr>
          <a:xfrm>
            <a:off x="3403879" y="2415540"/>
            <a:ext cx="11608147" cy="1804035"/>
          </a:xfrm>
          <a:prstGeom prst="rect">
            <a:avLst/>
          </a:prstGeom>
        </p:spPr>
        <p:txBody>
          <a:bodyPr lIns="0" tIns="0" rIns="0" bIns="0" rtlCol="0" anchor="t">
            <a:spAutoFit/>
          </a:bodyPr>
          <a:lstStyle/>
          <a:p>
            <a:pPr algn="ctr">
              <a:lnSpc>
                <a:spcPts val="7019"/>
              </a:lnSpc>
              <a:spcBef>
                <a:spcPct val="0"/>
              </a:spcBef>
            </a:pPr>
            <a:r>
              <a:rPr lang="en-US" sz="6499" b="1">
                <a:solidFill>
                  <a:srgbClr val="FFFFFF"/>
                </a:solidFill>
                <a:latin typeface="League Spartan"/>
                <a:ea typeface="League Spartan"/>
                <a:cs typeface="League Spartan"/>
                <a:sym typeface="League Spartan"/>
              </a:rPr>
              <a:t>PASSWORDMONSTER.COM</a:t>
            </a:r>
          </a:p>
          <a:p>
            <a:pPr algn="ctr">
              <a:lnSpc>
                <a:spcPts val="7019"/>
              </a:lnSpc>
              <a:spcBef>
                <a:spcPct val="0"/>
              </a:spcBef>
            </a:pPr>
            <a:r>
              <a:rPr lang="en-US" sz="6499" b="1" u="sng">
                <a:solidFill>
                  <a:srgbClr val="FFFFFF"/>
                </a:solidFill>
                <a:latin typeface="League Spartan"/>
                <a:ea typeface="League Spartan"/>
                <a:cs typeface="League Spartan"/>
                <a:sym typeface="League Spartan"/>
              </a:rPr>
              <a:t>ВРЕМЯ ВЗЛОМА ПАРОЛЯ</a:t>
            </a:r>
          </a:p>
        </p:txBody>
      </p:sp>
      <p:sp>
        <p:nvSpPr>
          <p:cNvPr id="4" name="Freeform 4"/>
          <p:cNvSpPr/>
          <p:nvPr/>
        </p:nvSpPr>
        <p:spPr>
          <a:xfrm rot="5695205">
            <a:off x="7207353" y="-1615184"/>
            <a:ext cx="11916182" cy="13850101"/>
          </a:xfrm>
          <a:custGeom>
            <a:avLst/>
            <a:gdLst/>
            <a:ahLst/>
            <a:cxnLst/>
            <a:rect l="l" t="t" r="r" b="b"/>
            <a:pathLst>
              <a:path w="11916182" h="13850101">
                <a:moveTo>
                  <a:pt x="0" y="0"/>
                </a:moveTo>
                <a:lnTo>
                  <a:pt x="11916181" y="0"/>
                </a:lnTo>
                <a:lnTo>
                  <a:pt x="11916181" y="13850101"/>
                </a:lnTo>
                <a:lnTo>
                  <a:pt x="0" y="13850101"/>
                </a:lnTo>
                <a:lnTo>
                  <a:pt x="0" y="0"/>
                </a:lnTo>
                <a:close/>
              </a:path>
            </a:pathLst>
          </a:custGeom>
          <a:blipFill>
            <a:blip r:embed="rId4"/>
            <a:stretch>
              <a:fillRect l="-22797" t="-7811" b="-7811"/>
            </a:stretch>
          </a:blipFill>
        </p:spPr>
      </p:sp>
      <p:sp>
        <p:nvSpPr>
          <p:cNvPr id="5" name="Freeform 5"/>
          <p:cNvSpPr/>
          <p:nvPr/>
        </p:nvSpPr>
        <p:spPr>
          <a:xfrm>
            <a:off x="6775554" y="4699135"/>
            <a:ext cx="4736893" cy="4736893"/>
          </a:xfrm>
          <a:custGeom>
            <a:avLst/>
            <a:gdLst/>
            <a:ahLst/>
            <a:cxnLst/>
            <a:rect l="l" t="t" r="r" b="b"/>
            <a:pathLst>
              <a:path w="4736893" h="4736893">
                <a:moveTo>
                  <a:pt x="0" y="0"/>
                </a:moveTo>
                <a:lnTo>
                  <a:pt x="4736892" y="0"/>
                </a:lnTo>
                <a:lnTo>
                  <a:pt x="4736892" y="4736892"/>
                </a:lnTo>
                <a:lnTo>
                  <a:pt x="0" y="4736892"/>
                </a:lnTo>
                <a:lnTo>
                  <a:pt x="0" y="0"/>
                </a:lnTo>
                <a:close/>
              </a:path>
            </a:pathLst>
          </a:custGeom>
          <a:blipFill>
            <a:blip r:embed="rId5"/>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Freeform 6"/>
          <p:cNvSpPr/>
          <p:nvPr/>
        </p:nvSpPr>
        <p:spPr>
          <a:xfrm>
            <a:off x="9659396" y="3691774"/>
            <a:ext cx="6698265" cy="5370791"/>
          </a:xfrm>
          <a:custGeom>
            <a:avLst/>
            <a:gdLst/>
            <a:ahLst/>
            <a:cxnLst/>
            <a:rect l="l" t="t" r="r" b="b"/>
            <a:pathLst>
              <a:path w="6698265" h="5370791">
                <a:moveTo>
                  <a:pt x="0" y="0"/>
                </a:moveTo>
                <a:lnTo>
                  <a:pt x="6698265" y="0"/>
                </a:lnTo>
                <a:lnTo>
                  <a:pt x="6698265" y="5370791"/>
                </a:lnTo>
                <a:lnTo>
                  <a:pt x="0" y="5370791"/>
                </a:lnTo>
                <a:lnTo>
                  <a:pt x="0" y="0"/>
                </a:lnTo>
                <a:close/>
              </a:path>
            </a:pathLst>
          </a:custGeom>
          <a:blipFill>
            <a:blip r:embed="rId6"/>
            <a:stretch>
              <a:fillRect/>
            </a:stretch>
          </a:blipFill>
        </p:spPr>
      </p:sp>
      <p:sp>
        <p:nvSpPr>
          <p:cNvPr id="7" name="Freeform 7"/>
          <p:cNvSpPr/>
          <p:nvPr/>
        </p:nvSpPr>
        <p:spPr>
          <a:xfrm>
            <a:off x="11267423" y="4135839"/>
            <a:ext cx="3482212" cy="3254285"/>
          </a:xfrm>
          <a:custGeom>
            <a:avLst/>
            <a:gdLst/>
            <a:ahLst/>
            <a:cxnLst/>
            <a:rect l="l" t="t" r="r" b="b"/>
            <a:pathLst>
              <a:path w="3482212" h="3254285">
                <a:moveTo>
                  <a:pt x="0" y="0"/>
                </a:moveTo>
                <a:lnTo>
                  <a:pt x="3482212" y="0"/>
                </a:lnTo>
                <a:lnTo>
                  <a:pt x="3482212" y="3254285"/>
                </a:lnTo>
                <a:lnTo>
                  <a:pt x="0" y="3254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500896" y="3877235"/>
            <a:ext cx="8977526" cy="3714345"/>
          </a:xfrm>
          <a:prstGeom prst="rect">
            <a:avLst/>
          </a:prstGeom>
        </p:spPr>
        <p:txBody>
          <a:bodyPr lIns="0" tIns="0" rIns="0" bIns="0" rtlCol="0" anchor="t">
            <a:spAutoFit/>
          </a:bodyPr>
          <a:lstStyle/>
          <a:p>
            <a:pPr algn="ctr">
              <a:lnSpc>
                <a:spcPts val="4222"/>
              </a:lnSpc>
            </a:pPr>
            <a:r>
              <a:rPr lang="en-US" sz="3015" b="1">
                <a:solidFill>
                  <a:srgbClr val="023972"/>
                </a:solidFill>
                <a:latin typeface="Century Gothic Paneuropean Bold"/>
                <a:ea typeface="Century Gothic Paneuropean Bold"/>
                <a:cs typeface="Century Gothic Paneuropean Bold"/>
                <a:sym typeface="Century Gothic Paneuropean Bold"/>
              </a:rPr>
              <a:t>Көзөмөлсүз калтырылган компьютер</a:t>
            </a:r>
          </a:p>
          <a:p>
            <a:pPr algn="ctr">
              <a:lnSpc>
                <a:spcPts val="4222"/>
              </a:lnSpc>
            </a:pPr>
            <a:endParaRPr lang="en-US" sz="3015" b="1">
              <a:solidFill>
                <a:srgbClr val="023972"/>
              </a:solidFill>
              <a:latin typeface="Century Gothic Paneuropean Bold"/>
              <a:ea typeface="Century Gothic Paneuropean Bold"/>
              <a:cs typeface="Century Gothic Paneuropean Bold"/>
              <a:sym typeface="Century Gothic Paneuropean Bold"/>
            </a:endParaRPr>
          </a:p>
          <a:p>
            <a:pPr algn="ctr">
              <a:lnSpc>
                <a:spcPts val="4222"/>
              </a:lnSpc>
            </a:pPr>
            <a:r>
              <a:rPr lang="en-US" sz="3015">
                <a:solidFill>
                  <a:srgbClr val="023972"/>
                </a:solidFill>
                <a:latin typeface="Century Gothic Paneuropean"/>
                <a:ea typeface="Century Gothic Paneuropean"/>
                <a:cs typeface="Century Gothic Paneuropean"/>
                <a:sym typeface="Century Gothic Paneuropean"/>
              </a:rPr>
              <a:t>Эгер сиз 2 мүнөткө да алыстасаңыз:</a:t>
            </a:r>
          </a:p>
          <a:p>
            <a:pPr marL="651146" lvl="1" indent="-325573" algn="l">
              <a:lnSpc>
                <a:spcPts val="4222"/>
              </a:lnSpc>
              <a:buFont typeface="Arial"/>
              <a:buChar char="•"/>
            </a:pPr>
            <a:r>
              <a:rPr lang="en-US" sz="3015">
                <a:solidFill>
                  <a:srgbClr val="023972"/>
                </a:solidFill>
                <a:latin typeface="Century Gothic Paneuropean"/>
                <a:ea typeface="Century Gothic Paneuropean"/>
                <a:cs typeface="Century Gothic Paneuropean"/>
                <a:sym typeface="Century Gothic Paneuropean"/>
              </a:rPr>
              <a:t>экранды кулпулаңыз (Win + L)</a:t>
            </a:r>
          </a:p>
          <a:p>
            <a:pPr marL="651146" lvl="1" indent="-325573" algn="l">
              <a:lnSpc>
                <a:spcPts val="4222"/>
              </a:lnSpc>
              <a:buFont typeface="Arial"/>
              <a:buChar char="•"/>
            </a:pPr>
            <a:r>
              <a:rPr lang="en-US" sz="3015">
                <a:solidFill>
                  <a:srgbClr val="023972"/>
                </a:solidFill>
                <a:latin typeface="Century Gothic Paneuropean"/>
                <a:ea typeface="Century Gothic Paneuropean"/>
                <a:cs typeface="Century Gothic Paneuropean"/>
                <a:sym typeface="Century Gothic Paneuropean"/>
              </a:rPr>
              <a:t>жеке дайындарды/маалыматтарды камтылган документтерди жашырыңыз</a:t>
            </a:r>
          </a:p>
          <a:p>
            <a:pPr algn="ctr">
              <a:lnSpc>
                <a:spcPts val="4222"/>
              </a:lnSpc>
              <a:spcBef>
                <a:spcPct val="0"/>
              </a:spcBef>
            </a:pPr>
            <a:endParaRPr lang="en-US" sz="3015">
              <a:solidFill>
                <a:srgbClr val="023972"/>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3443631" y="1576002"/>
            <a:ext cx="11400737" cy="1318401"/>
          </a:xfrm>
          <a:prstGeom prst="rect">
            <a:avLst/>
          </a:prstGeom>
        </p:spPr>
        <p:txBody>
          <a:bodyPr lIns="0" tIns="0" rIns="0" bIns="0" rtlCol="0" anchor="t">
            <a:spAutoFit/>
          </a:bodyPr>
          <a:lstStyle/>
          <a:p>
            <a:pPr algn="just">
              <a:lnSpc>
                <a:spcPts val="5307"/>
              </a:lnSpc>
            </a:pPr>
            <a:r>
              <a:rPr lang="en-US" sz="3823" b="1">
                <a:solidFill>
                  <a:srgbClr val="034D91"/>
                </a:solidFill>
                <a:latin typeface="Lora Bold"/>
                <a:ea typeface="Lora Bold"/>
                <a:cs typeface="Lora Bold"/>
                <a:sym typeface="Lora Bold"/>
              </a:rPr>
              <a:t>Жеке дайындар - жеке мүнөздөгү маалыматты камтыган санарип дайындары.</a:t>
            </a:r>
          </a:p>
        </p:txBody>
      </p:sp>
      <p:sp>
        <p:nvSpPr>
          <p:cNvPr id="7" name="Freeform 7"/>
          <p:cNvSpPr/>
          <p:nvPr/>
        </p:nvSpPr>
        <p:spPr>
          <a:xfrm>
            <a:off x="1654429" y="3174476"/>
            <a:ext cx="1483512" cy="1483512"/>
          </a:xfrm>
          <a:custGeom>
            <a:avLst/>
            <a:gdLst/>
            <a:ahLst/>
            <a:cxnLst/>
            <a:rect l="l" t="t" r="r" b="b"/>
            <a:pathLst>
              <a:path w="1483512" h="1483512">
                <a:moveTo>
                  <a:pt x="0" y="0"/>
                </a:moveTo>
                <a:lnTo>
                  <a:pt x="1483512" y="0"/>
                </a:lnTo>
                <a:lnTo>
                  <a:pt x="1483512" y="1483512"/>
                </a:lnTo>
                <a:lnTo>
                  <a:pt x="0" y="1483512"/>
                </a:lnTo>
                <a:lnTo>
                  <a:pt x="0" y="0"/>
                </a:lnTo>
                <a:close/>
              </a:path>
            </a:pathLst>
          </a:custGeom>
          <a:blipFill>
            <a:blip r:embed="rId6"/>
            <a:stretch>
              <a:fillRect/>
            </a:stretch>
          </a:blipFill>
        </p:spPr>
      </p:sp>
      <p:sp>
        <p:nvSpPr>
          <p:cNvPr id="8" name="Freeform 8"/>
          <p:cNvSpPr/>
          <p:nvPr/>
        </p:nvSpPr>
        <p:spPr>
          <a:xfrm>
            <a:off x="1654429" y="4629210"/>
            <a:ext cx="1371440" cy="1028580"/>
          </a:xfrm>
          <a:custGeom>
            <a:avLst/>
            <a:gdLst/>
            <a:ahLst/>
            <a:cxnLst/>
            <a:rect l="l" t="t" r="r" b="b"/>
            <a:pathLst>
              <a:path w="1371440" h="1028580">
                <a:moveTo>
                  <a:pt x="0" y="0"/>
                </a:moveTo>
                <a:lnTo>
                  <a:pt x="1371440" y="0"/>
                </a:lnTo>
                <a:lnTo>
                  <a:pt x="1371440" y="1028580"/>
                </a:lnTo>
                <a:lnTo>
                  <a:pt x="0" y="1028580"/>
                </a:lnTo>
                <a:lnTo>
                  <a:pt x="0" y="0"/>
                </a:lnTo>
                <a:close/>
              </a:path>
            </a:pathLst>
          </a:custGeom>
          <a:blipFill>
            <a:blip r:embed="rId7"/>
            <a:stretch>
              <a:fillRect/>
            </a:stretch>
          </a:blipFill>
        </p:spPr>
      </p:sp>
      <p:sp>
        <p:nvSpPr>
          <p:cNvPr id="9" name="Freeform 9"/>
          <p:cNvSpPr/>
          <p:nvPr/>
        </p:nvSpPr>
        <p:spPr>
          <a:xfrm>
            <a:off x="1820363" y="7049027"/>
            <a:ext cx="1317578" cy="1323045"/>
          </a:xfrm>
          <a:custGeom>
            <a:avLst/>
            <a:gdLst/>
            <a:ahLst/>
            <a:cxnLst/>
            <a:rect l="l" t="t" r="r" b="b"/>
            <a:pathLst>
              <a:path w="1317578" h="1323045">
                <a:moveTo>
                  <a:pt x="0" y="0"/>
                </a:moveTo>
                <a:lnTo>
                  <a:pt x="1317578" y="0"/>
                </a:lnTo>
                <a:lnTo>
                  <a:pt x="1317578" y="1323045"/>
                </a:lnTo>
                <a:lnTo>
                  <a:pt x="0" y="1323045"/>
                </a:lnTo>
                <a:lnTo>
                  <a:pt x="0" y="0"/>
                </a:lnTo>
                <a:close/>
              </a:path>
            </a:pathLst>
          </a:custGeom>
          <a:blipFill>
            <a:blip r:embed="rId8"/>
            <a:stretch>
              <a:fillRect/>
            </a:stretch>
          </a:blipFill>
        </p:spPr>
      </p:sp>
      <p:sp>
        <p:nvSpPr>
          <p:cNvPr id="10" name="Freeform 10"/>
          <p:cNvSpPr/>
          <p:nvPr/>
        </p:nvSpPr>
        <p:spPr>
          <a:xfrm>
            <a:off x="1820363" y="8490626"/>
            <a:ext cx="1205507" cy="1205507"/>
          </a:xfrm>
          <a:custGeom>
            <a:avLst/>
            <a:gdLst/>
            <a:ahLst/>
            <a:cxnLst/>
            <a:rect l="l" t="t" r="r" b="b"/>
            <a:pathLst>
              <a:path w="1205507" h="1205507">
                <a:moveTo>
                  <a:pt x="0" y="0"/>
                </a:moveTo>
                <a:lnTo>
                  <a:pt x="1205506" y="0"/>
                </a:lnTo>
                <a:lnTo>
                  <a:pt x="1205506" y="1205507"/>
                </a:lnTo>
                <a:lnTo>
                  <a:pt x="0" y="1205507"/>
                </a:lnTo>
                <a:lnTo>
                  <a:pt x="0" y="0"/>
                </a:lnTo>
                <a:close/>
              </a:path>
            </a:pathLst>
          </a:custGeom>
          <a:blipFill>
            <a:blip r:embed="rId9"/>
            <a:stretch>
              <a:fillRect/>
            </a:stretch>
          </a:blipFill>
        </p:spPr>
      </p:sp>
      <p:sp>
        <p:nvSpPr>
          <p:cNvPr id="11" name="Freeform 11"/>
          <p:cNvSpPr/>
          <p:nvPr/>
        </p:nvSpPr>
        <p:spPr>
          <a:xfrm>
            <a:off x="10376083" y="3946932"/>
            <a:ext cx="1518656" cy="1007771"/>
          </a:xfrm>
          <a:custGeom>
            <a:avLst/>
            <a:gdLst/>
            <a:ahLst/>
            <a:cxnLst/>
            <a:rect l="l" t="t" r="r" b="b"/>
            <a:pathLst>
              <a:path w="1518656" h="1007771">
                <a:moveTo>
                  <a:pt x="0" y="0"/>
                </a:moveTo>
                <a:lnTo>
                  <a:pt x="1518656" y="0"/>
                </a:lnTo>
                <a:lnTo>
                  <a:pt x="1518656" y="1007772"/>
                </a:lnTo>
                <a:lnTo>
                  <a:pt x="0" y="1007772"/>
                </a:lnTo>
                <a:lnTo>
                  <a:pt x="0" y="0"/>
                </a:lnTo>
                <a:close/>
              </a:path>
            </a:pathLst>
          </a:custGeom>
          <a:blipFill>
            <a:blip r:embed="rId10"/>
            <a:stretch>
              <a:fillRect/>
            </a:stretch>
          </a:blipFill>
        </p:spPr>
      </p:sp>
      <p:sp>
        <p:nvSpPr>
          <p:cNvPr id="12" name="Freeform 12"/>
          <p:cNvSpPr/>
          <p:nvPr/>
        </p:nvSpPr>
        <p:spPr>
          <a:xfrm>
            <a:off x="10605083" y="5219825"/>
            <a:ext cx="1109291" cy="1116637"/>
          </a:xfrm>
          <a:custGeom>
            <a:avLst/>
            <a:gdLst/>
            <a:ahLst/>
            <a:cxnLst/>
            <a:rect l="l" t="t" r="r" b="b"/>
            <a:pathLst>
              <a:path w="1109291" h="1116637">
                <a:moveTo>
                  <a:pt x="0" y="0"/>
                </a:moveTo>
                <a:lnTo>
                  <a:pt x="1109290" y="0"/>
                </a:lnTo>
                <a:lnTo>
                  <a:pt x="1109290" y="1116637"/>
                </a:lnTo>
                <a:lnTo>
                  <a:pt x="0" y="1116637"/>
                </a:lnTo>
                <a:lnTo>
                  <a:pt x="0" y="0"/>
                </a:lnTo>
                <a:close/>
              </a:path>
            </a:pathLst>
          </a:custGeom>
          <a:blipFill>
            <a:blip r:embed="rId11"/>
            <a:stretch>
              <a:fillRect/>
            </a:stretch>
          </a:blipFill>
        </p:spPr>
      </p:sp>
      <p:sp>
        <p:nvSpPr>
          <p:cNvPr id="13" name="Freeform 13"/>
          <p:cNvSpPr/>
          <p:nvPr/>
        </p:nvSpPr>
        <p:spPr>
          <a:xfrm>
            <a:off x="10493826" y="6441949"/>
            <a:ext cx="1220547" cy="1214157"/>
          </a:xfrm>
          <a:custGeom>
            <a:avLst/>
            <a:gdLst/>
            <a:ahLst/>
            <a:cxnLst/>
            <a:rect l="l" t="t" r="r" b="b"/>
            <a:pathLst>
              <a:path w="1220547" h="1214157">
                <a:moveTo>
                  <a:pt x="0" y="0"/>
                </a:moveTo>
                <a:lnTo>
                  <a:pt x="1220547" y="0"/>
                </a:lnTo>
                <a:lnTo>
                  <a:pt x="1220547" y="1214157"/>
                </a:lnTo>
                <a:lnTo>
                  <a:pt x="0" y="1214157"/>
                </a:lnTo>
                <a:lnTo>
                  <a:pt x="0" y="0"/>
                </a:lnTo>
                <a:close/>
              </a:path>
            </a:pathLst>
          </a:custGeom>
          <a:blipFill>
            <a:blip r:embed="rId12"/>
            <a:stretch>
              <a:fillRect/>
            </a:stretch>
          </a:blipFill>
        </p:spPr>
      </p:sp>
      <p:sp>
        <p:nvSpPr>
          <p:cNvPr id="14" name="Freeform 14"/>
          <p:cNvSpPr/>
          <p:nvPr/>
        </p:nvSpPr>
        <p:spPr>
          <a:xfrm>
            <a:off x="10580766" y="7922806"/>
            <a:ext cx="1157925" cy="994376"/>
          </a:xfrm>
          <a:custGeom>
            <a:avLst/>
            <a:gdLst/>
            <a:ahLst/>
            <a:cxnLst/>
            <a:rect l="l" t="t" r="r" b="b"/>
            <a:pathLst>
              <a:path w="1157925" h="994376">
                <a:moveTo>
                  <a:pt x="0" y="0"/>
                </a:moveTo>
                <a:lnTo>
                  <a:pt x="1157924" y="0"/>
                </a:lnTo>
                <a:lnTo>
                  <a:pt x="1157924" y="994375"/>
                </a:lnTo>
                <a:lnTo>
                  <a:pt x="0" y="994375"/>
                </a:lnTo>
                <a:lnTo>
                  <a:pt x="0" y="0"/>
                </a:lnTo>
                <a:close/>
              </a:path>
            </a:pathLst>
          </a:custGeom>
          <a:blipFill>
            <a:blip r:embed="rId13"/>
            <a:stretch>
              <a:fillRect t="-8223" b="-8223"/>
            </a:stretch>
          </a:blipFill>
        </p:spPr>
      </p:sp>
      <p:sp>
        <p:nvSpPr>
          <p:cNvPr id="15" name="TextBox 15"/>
          <p:cNvSpPr txBox="1"/>
          <p:nvPr/>
        </p:nvSpPr>
        <p:spPr>
          <a:xfrm>
            <a:off x="11901568" y="4043170"/>
            <a:ext cx="5920532" cy="5241748"/>
          </a:xfrm>
          <a:prstGeom prst="rect">
            <a:avLst/>
          </a:prstGeom>
        </p:spPr>
        <p:txBody>
          <a:bodyPr lIns="0" tIns="0" rIns="0" bIns="0" rtlCol="0" anchor="t">
            <a:spAutoFit/>
          </a:bodyPr>
          <a:lstStyle/>
          <a:p>
            <a:pPr marL="667131" lvl="1" indent="-333566" algn="l">
              <a:lnSpc>
                <a:spcPts val="4635"/>
              </a:lnSpc>
              <a:buFont typeface="Arial"/>
              <a:buChar char="•"/>
            </a:pPr>
            <a:r>
              <a:rPr lang="en-US" sz="3090" b="1">
                <a:solidFill>
                  <a:srgbClr val="004D95"/>
                </a:solidFill>
                <a:latin typeface="Raleway 2 Bold"/>
                <a:ea typeface="Raleway 2 Bold"/>
                <a:cs typeface="Raleway 2 Bold"/>
                <a:sym typeface="Raleway 2 Bold"/>
              </a:rPr>
              <a:t>Финансылык операциялар</a:t>
            </a:r>
          </a:p>
          <a:p>
            <a:pPr marL="667131" lvl="1" indent="-333566" algn="l">
              <a:lnSpc>
                <a:spcPts val="4635"/>
              </a:lnSpc>
              <a:buFont typeface="Arial"/>
              <a:buChar char="•"/>
            </a:pPr>
            <a:r>
              <a:rPr lang="en-US" sz="3090" b="1">
                <a:solidFill>
                  <a:srgbClr val="004D95"/>
                </a:solidFill>
                <a:latin typeface="Raleway 2 Bold"/>
                <a:ea typeface="Raleway 2 Bold"/>
                <a:cs typeface="Raleway 2 Bold"/>
                <a:sym typeface="Raleway 2 Bold"/>
              </a:rPr>
              <a:t>Туугандары</a:t>
            </a:r>
          </a:p>
          <a:p>
            <a:pPr marL="667131" lvl="1" indent="-333566" algn="l">
              <a:lnSpc>
                <a:spcPts val="4635"/>
              </a:lnSpc>
              <a:buFont typeface="Arial"/>
              <a:buChar char="•"/>
            </a:pPr>
            <a:r>
              <a:rPr lang="en-US" sz="3090" b="1">
                <a:solidFill>
                  <a:srgbClr val="004D95"/>
                </a:solidFill>
                <a:latin typeface="Raleway 2 Bold"/>
                <a:ea typeface="Raleway 2 Bold"/>
                <a:cs typeface="Raleway 2 Bold"/>
                <a:sym typeface="Raleway 2 Bold"/>
              </a:rPr>
              <a:t>Сырсөздөр</a:t>
            </a:r>
          </a:p>
          <a:p>
            <a:pPr marL="667131" lvl="1" indent="-333566" algn="l">
              <a:lnSpc>
                <a:spcPts val="4635"/>
              </a:lnSpc>
              <a:buFont typeface="Arial"/>
              <a:buChar char="•"/>
            </a:pPr>
            <a:r>
              <a:rPr lang="en-US" sz="3090" b="1">
                <a:solidFill>
                  <a:srgbClr val="004D95"/>
                </a:solidFill>
                <a:latin typeface="Raleway 2 Bold"/>
                <a:ea typeface="Raleway 2 Bold"/>
                <a:cs typeface="Raleway 2 Bold"/>
                <a:sym typeface="Raleway 2 Bold"/>
              </a:rPr>
              <a:t>Соттолгондуулугу</a:t>
            </a:r>
          </a:p>
          <a:p>
            <a:pPr marL="667131" lvl="1" indent="-333566" algn="l">
              <a:lnSpc>
                <a:spcPts val="4635"/>
              </a:lnSpc>
              <a:buFont typeface="Arial"/>
              <a:buChar char="•"/>
            </a:pPr>
            <a:r>
              <a:rPr lang="en-US" sz="3090" b="1">
                <a:solidFill>
                  <a:srgbClr val="004D95"/>
                </a:solidFill>
                <a:latin typeface="Raleway 2 Bold"/>
                <a:ea typeface="Raleway 2 Bold"/>
                <a:cs typeface="Raleway 2 Bold"/>
                <a:sym typeface="Raleway 2 Bold"/>
              </a:rPr>
              <a:t>Улуту</a:t>
            </a:r>
          </a:p>
          <a:p>
            <a:pPr marL="667131" lvl="1" indent="-333566" algn="l">
              <a:lnSpc>
                <a:spcPts val="4635"/>
              </a:lnSpc>
              <a:buFont typeface="Arial"/>
              <a:buChar char="•"/>
            </a:pPr>
            <a:r>
              <a:rPr lang="en-US" sz="3090" b="1">
                <a:solidFill>
                  <a:srgbClr val="004D95"/>
                </a:solidFill>
                <a:latin typeface="Raleway 2 Bold"/>
                <a:ea typeface="Raleway 2 Bold"/>
                <a:cs typeface="Raleway 2 Bold"/>
                <a:sym typeface="Raleway 2 Bold"/>
              </a:rPr>
              <a:t>Туулган күнү, туулган жери</a:t>
            </a:r>
          </a:p>
          <a:p>
            <a:pPr marL="667131" lvl="1" indent="-333566" algn="l">
              <a:lnSpc>
                <a:spcPts val="4635"/>
              </a:lnSpc>
              <a:buFont typeface="Arial"/>
              <a:buChar char="•"/>
            </a:pPr>
            <a:r>
              <a:rPr lang="en-US" sz="3090" b="1">
                <a:solidFill>
                  <a:srgbClr val="004D95"/>
                </a:solidFill>
                <a:latin typeface="Raleway 2 Bold"/>
                <a:ea typeface="Raleway 2 Bold"/>
                <a:cs typeface="Raleway 2 Bold"/>
                <a:sym typeface="Raleway 2 Bold"/>
              </a:rPr>
              <a:t>Ишенимдер</a:t>
            </a:r>
          </a:p>
          <a:p>
            <a:pPr marL="667131" lvl="1" indent="-333566" algn="l">
              <a:lnSpc>
                <a:spcPts val="4635"/>
              </a:lnSpc>
              <a:buFont typeface="Arial"/>
              <a:buChar char="•"/>
            </a:pPr>
            <a:r>
              <a:rPr lang="en-US" sz="3090" b="1">
                <a:solidFill>
                  <a:srgbClr val="004D95"/>
                </a:solidFill>
                <a:latin typeface="Raleway 2 Bold"/>
                <a:ea typeface="Raleway 2 Bold"/>
                <a:cs typeface="Raleway 2 Bold"/>
                <a:sym typeface="Raleway 2 Bold"/>
              </a:rPr>
              <a:t>Генетика / ДНК</a:t>
            </a:r>
          </a:p>
          <a:p>
            <a:pPr algn="l">
              <a:lnSpc>
                <a:spcPts val="4730"/>
              </a:lnSpc>
            </a:pPr>
            <a:endParaRPr lang="en-US" sz="3090" b="1">
              <a:solidFill>
                <a:srgbClr val="004D95"/>
              </a:solidFill>
              <a:latin typeface="Raleway 2 Bold"/>
              <a:ea typeface="Raleway 2 Bold"/>
              <a:cs typeface="Raleway 2 Bold"/>
              <a:sym typeface="Raleway 2 Bold"/>
            </a:endParaRPr>
          </a:p>
        </p:txBody>
      </p:sp>
      <p:sp>
        <p:nvSpPr>
          <p:cNvPr id="16" name="TextBox 16"/>
          <p:cNvSpPr txBox="1"/>
          <p:nvPr/>
        </p:nvSpPr>
        <p:spPr>
          <a:xfrm>
            <a:off x="6843813" y="4849929"/>
            <a:ext cx="9525" cy="1820545"/>
          </a:xfrm>
          <a:prstGeom prst="rect">
            <a:avLst/>
          </a:prstGeom>
        </p:spPr>
        <p:txBody>
          <a:bodyPr lIns="0" tIns="0" rIns="0" bIns="0" rtlCol="0" anchor="t">
            <a:spAutoFit/>
          </a:bodyPr>
          <a:lstStyle/>
          <a:p>
            <a:pPr algn="ctr">
              <a:lnSpc>
                <a:spcPts val="7279"/>
              </a:lnSpc>
            </a:pPr>
            <a:endParaRPr/>
          </a:p>
          <a:p>
            <a:pPr algn="ctr">
              <a:lnSpc>
                <a:spcPts val="7279"/>
              </a:lnSpc>
            </a:pPr>
            <a:endParaRPr/>
          </a:p>
        </p:txBody>
      </p:sp>
      <p:sp>
        <p:nvSpPr>
          <p:cNvPr id="17" name="TextBox 17"/>
          <p:cNvSpPr txBox="1"/>
          <p:nvPr/>
        </p:nvSpPr>
        <p:spPr>
          <a:xfrm>
            <a:off x="3237637" y="3421723"/>
            <a:ext cx="5997922" cy="6180414"/>
          </a:xfrm>
          <a:prstGeom prst="rect">
            <a:avLst/>
          </a:prstGeom>
        </p:spPr>
        <p:txBody>
          <a:bodyPr lIns="0" tIns="0" rIns="0" bIns="0" rtlCol="0" anchor="t">
            <a:spAutoFit/>
          </a:bodyPr>
          <a:lstStyle/>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ИЖН (ПИН)</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Толук аты</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Манжа изи</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Көздүн торчолору</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Тамырдын үлгүсү</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Жүздүн биометриясы</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Cookie - cookie файлдары</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Уникалдуу логин</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Колжазма/кол коюу</a:t>
            </a:r>
          </a:p>
          <a:p>
            <a:pPr marL="709107" lvl="1" indent="-354553" algn="l">
              <a:lnSpc>
                <a:spcPts val="4926"/>
              </a:lnSpc>
              <a:buFont typeface="Arial"/>
              <a:buChar char="•"/>
            </a:pPr>
            <a:r>
              <a:rPr lang="en-US" sz="3284" b="1">
                <a:solidFill>
                  <a:srgbClr val="1A4895"/>
                </a:solidFill>
                <a:latin typeface="Raleway 2 Bold"/>
                <a:ea typeface="Raleway 2 Bold"/>
                <a:cs typeface="Raleway 2 Bold"/>
                <a:sym typeface="Raleway 2 Bold"/>
              </a:rPr>
              <a:t>Электрондук кол коюу</a:t>
            </a:r>
          </a:p>
        </p:txBody>
      </p:sp>
      <p:sp>
        <p:nvSpPr>
          <p:cNvPr id="18" name="Freeform 18"/>
          <p:cNvSpPr/>
          <p:nvPr/>
        </p:nvSpPr>
        <p:spPr>
          <a:xfrm>
            <a:off x="1381239" y="5874836"/>
            <a:ext cx="1855646" cy="923253"/>
          </a:xfrm>
          <a:custGeom>
            <a:avLst/>
            <a:gdLst/>
            <a:ahLst/>
            <a:cxnLst/>
            <a:rect l="l" t="t" r="r" b="b"/>
            <a:pathLst>
              <a:path w="1855646" h="923253">
                <a:moveTo>
                  <a:pt x="0" y="0"/>
                </a:moveTo>
                <a:lnTo>
                  <a:pt x="1855647" y="0"/>
                </a:lnTo>
                <a:lnTo>
                  <a:pt x="1855647" y="923253"/>
                </a:lnTo>
                <a:lnTo>
                  <a:pt x="0" y="923253"/>
                </a:lnTo>
                <a:lnTo>
                  <a:pt x="0" y="0"/>
                </a:lnTo>
                <a:close/>
              </a:path>
            </a:pathLst>
          </a:custGeom>
          <a:blipFill>
            <a:blip r:embed="rId14"/>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7811476" y="3269408"/>
            <a:ext cx="9447824" cy="5640287"/>
          </a:xfrm>
          <a:prstGeom prst="rect">
            <a:avLst/>
          </a:prstGeom>
        </p:spPr>
        <p:txBody>
          <a:bodyPr lIns="0" tIns="0" rIns="0" bIns="0" rtlCol="0" anchor="t">
            <a:spAutoFit/>
          </a:bodyPr>
          <a:lstStyle/>
          <a:p>
            <a:pPr algn="l">
              <a:lnSpc>
                <a:spcPts val="4118"/>
              </a:lnSpc>
            </a:pPr>
            <a:r>
              <a:rPr lang="en-US" sz="2941" b="1">
                <a:solidFill>
                  <a:srgbClr val="000000"/>
                </a:solidFill>
                <a:latin typeface="Century Gothic Paneuropean Bold"/>
                <a:ea typeface="Century Gothic Paneuropean Bold"/>
                <a:cs typeface="Century Gothic Paneuropean Bold"/>
                <a:sym typeface="Century Gothic Paneuropean Bold"/>
              </a:rPr>
              <a:t>Жарандардын маалыматтары менен коопсуз иштөө эрежелери:</a:t>
            </a:r>
          </a:p>
          <a:p>
            <a:pPr algn="l">
              <a:lnSpc>
                <a:spcPts val="4118"/>
              </a:lnSpc>
            </a:pPr>
            <a:endParaRPr lang="en-US" sz="2941" b="1">
              <a:solidFill>
                <a:srgbClr val="000000"/>
              </a:solidFill>
              <a:latin typeface="Century Gothic Paneuropean Bold"/>
              <a:ea typeface="Century Gothic Paneuropean Bold"/>
              <a:cs typeface="Century Gothic Paneuropean Bold"/>
              <a:sym typeface="Century Gothic Paneuropean Bold"/>
            </a:endParaRPr>
          </a:p>
          <a:p>
            <a:pPr marL="635060" lvl="1" indent="-317530" algn="l">
              <a:lnSpc>
                <a:spcPts val="4118"/>
              </a:lnSpc>
              <a:buFont typeface="Arial"/>
              <a:buChar char="•"/>
            </a:pPr>
            <a:r>
              <a:rPr lang="en-US" sz="2941">
                <a:solidFill>
                  <a:srgbClr val="000000"/>
                </a:solidFill>
                <a:latin typeface="Century Gothic Paneuropean"/>
                <a:ea typeface="Century Gothic Paneuropean"/>
                <a:cs typeface="Century Gothic Paneuropean"/>
                <a:sym typeface="Century Gothic Paneuropean"/>
              </a:rPr>
              <a:t>экрандагы маалыматты сүрөткө тартпоо</a:t>
            </a:r>
          </a:p>
          <a:p>
            <a:pPr marL="635060" lvl="1" indent="-317530" algn="l">
              <a:lnSpc>
                <a:spcPts val="4118"/>
              </a:lnSpc>
              <a:buFont typeface="Arial"/>
              <a:buChar char="•"/>
            </a:pPr>
            <a:r>
              <a:rPr lang="en-US" sz="2941">
                <a:solidFill>
                  <a:srgbClr val="000000"/>
                </a:solidFill>
                <a:latin typeface="Century Gothic Paneuropean"/>
                <a:ea typeface="Century Gothic Paneuropean"/>
                <a:cs typeface="Century Gothic Paneuropean"/>
                <a:sym typeface="Century Gothic Paneuropean"/>
              </a:rPr>
              <a:t>жеткиликтүүлүктү кесиптештерге бербөө</a:t>
            </a:r>
          </a:p>
          <a:p>
            <a:pPr marL="635060" lvl="1" indent="-317530" algn="l">
              <a:lnSpc>
                <a:spcPts val="4118"/>
              </a:lnSpc>
              <a:buFont typeface="Arial"/>
              <a:buChar char="•"/>
            </a:pPr>
            <a:r>
              <a:rPr lang="en-US" sz="2941">
                <a:solidFill>
                  <a:srgbClr val="000000"/>
                </a:solidFill>
                <a:latin typeface="Century Gothic Paneuropean"/>
                <a:ea typeface="Century Gothic Paneuropean"/>
                <a:cs typeface="Century Gothic Paneuropean"/>
                <a:sym typeface="Century Gothic Paneuropean"/>
              </a:rPr>
              <a:t>кызматтык документтерди жеке мессенджерлер аркылуу жөнөтпөө</a:t>
            </a:r>
          </a:p>
          <a:p>
            <a:pPr marL="635060" lvl="1" indent="-317530" algn="l">
              <a:lnSpc>
                <a:spcPts val="4118"/>
              </a:lnSpc>
              <a:buFont typeface="Arial"/>
              <a:buChar char="•"/>
            </a:pPr>
            <a:r>
              <a:rPr lang="en-US" sz="2941">
                <a:solidFill>
                  <a:srgbClr val="000000"/>
                </a:solidFill>
                <a:latin typeface="Century Gothic Paneuropean"/>
                <a:ea typeface="Century Gothic Paneuropean"/>
                <a:cs typeface="Century Gothic Paneuropean"/>
                <a:sym typeface="Century Gothic Paneuropean"/>
              </a:rPr>
              <a:t>кат жөнөтүүдөн мурда алуучуну текшерүү</a:t>
            </a:r>
          </a:p>
          <a:p>
            <a:pPr marL="635060" lvl="1" indent="-317530" algn="l">
              <a:lnSpc>
                <a:spcPts val="4118"/>
              </a:lnSpc>
              <a:buFont typeface="Arial"/>
              <a:buChar char="•"/>
            </a:pPr>
            <a:r>
              <a:rPr lang="en-US" sz="2941">
                <a:solidFill>
                  <a:srgbClr val="000000"/>
                </a:solidFill>
                <a:latin typeface="Century Gothic Paneuropean"/>
                <a:ea typeface="Century Gothic Paneuropean"/>
                <a:cs typeface="Century Gothic Paneuropean"/>
                <a:sym typeface="Century Gothic Paneuropean"/>
              </a:rPr>
              <a:t>кагаз документтерди туура жок кылуу</a:t>
            </a:r>
          </a:p>
          <a:p>
            <a:pPr algn="l">
              <a:lnSpc>
                <a:spcPts val="4118"/>
              </a:lnSpc>
            </a:pPr>
            <a:endParaRPr lang="en-US" sz="2941">
              <a:solidFill>
                <a:srgbClr val="000000"/>
              </a:solidFill>
              <a:latin typeface="Century Gothic Paneuropean"/>
              <a:ea typeface="Century Gothic Paneuropean"/>
              <a:cs typeface="Century Gothic Paneuropean"/>
              <a:sym typeface="Century Gothic Paneuropean"/>
            </a:endParaRPr>
          </a:p>
          <a:p>
            <a:pPr algn="l">
              <a:lnSpc>
                <a:spcPts val="4118"/>
              </a:lnSpc>
            </a:pPr>
            <a:endParaRPr lang="en-US" sz="2941">
              <a:solidFill>
                <a:srgbClr val="000000"/>
              </a:solidFill>
              <a:latin typeface="Century Gothic Paneuropean"/>
              <a:ea typeface="Century Gothic Paneuropean"/>
              <a:cs typeface="Century Gothic Paneuropean"/>
              <a:sym typeface="Century Gothic Paneuropean"/>
            </a:endParaRPr>
          </a:p>
        </p:txBody>
      </p:sp>
      <p:sp>
        <p:nvSpPr>
          <p:cNvPr id="7" name="Freeform 7"/>
          <p:cNvSpPr/>
          <p:nvPr/>
        </p:nvSpPr>
        <p:spPr>
          <a:xfrm>
            <a:off x="766193" y="2736090"/>
            <a:ext cx="6782776" cy="6369027"/>
          </a:xfrm>
          <a:custGeom>
            <a:avLst/>
            <a:gdLst/>
            <a:ahLst/>
            <a:cxnLst/>
            <a:rect l="l" t="t" r="r" b="b"/>
            <a:pathLst>
              <a:path w="6782776" h="6369027">
                <a:moveTo>
                  <a:pt x="0" y="0"/>
                </a:moveTo>
                <a:lnTo>
                  <a:pt x="6782776" y="0"/>
                </a:lnTo>
                <a:lnTo>
                  <a:pt x="6782776" y="6369027"/>
                </a:lnTo>
                <a:lnTo>
                  <a:pt x="0" y="63690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Freeform 6"/>
          <p:cNvSpPr/>
          <p:nvPr/>
        </p:nvSpPr>
        <p:spPr>
          <a:xfrm>
            <a:off x="858696" y="2508584"/>
            <a:ext cx="6987080" cy="6442088"/>
          </a:xfrm>
          <a:custGeom>
            <a:avLst/>
            <a:gdLst/>
            <a:ahLst/>
            <a:cxnLst/>
            <a:rect l="l" t="t" r="r" b="b"/>
            <a:pathLst>
              <a:path w="6987080" h="6442088">
                <a:moveTo>
                  <a:pt x="0" y="0"/>
                </a:moveTo>
                <a:lnTo>
                  <a:pt x="6987080" y="0"/>
                </a:lnTo>
                <a:lnTo>
                  <a:pt x="6987080" y="6442088"/>
                </a:lnTo>
                <a:lnTo>
                  <a:pt x="0" y="64420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8187804" y="3194623"/>
            <a:ext cx="9071496" cy="5532671"/>
          </a:xfrm>
          <a:prstGeom prst="rect">
            <a:avLst/>
          </a:prstGeom>
        </p:spPr>
        <p:txBody>
          <a:bodyPr lIns="0" tIns="0" rIns="0" bIns="0" rtlCol="0" anchor="t">
            <a:spAutoFit/>
          </a:bodyPr>
          <a:lstStyle/>
          <a:p>
            <a:pPr algn="l">
              <a:lnSpc>
                <a:spcPts val="3976"/>
              </a:lnSpc>
            </a:pPr>
            <a:r>
              <a:rPr lang="en-US" sz="2840" b="1">
                <a:solidFill>
                  <a:srgbClr val="000000"/>
                </a:solidFill>
                <a:latin typeface="Century Gothic Paneuropean Bold"/>
                <a:ea typeface="Century Gothic Paneuropean Bold"/>
                <a:cs typeface="Century Gothic Paneuropean Bold"/>
                <a:sym typeface="Century Gothic Paneuropean Bold"/>
              </a:rPr>
              <a:t>Электрондук санарип кол тамга (ЭСКТ) менен иштөө</a:t>
            </a:r>
          </a:p>
          <a:p>
            <a:pPr algn="l">
              <a:lnSpc>
                <a:spcPts val="3976"/>
              </a:lnSpc>
            </a:pPr>
            <a:r>
              <a:rPr lang="en-US" sz="2840">
                <a:solidFill>
                  <a:srgbClr val="000000"/>
                </a:solidFill>
                <a:latin typeface="Century Gothic Paneuropean"/>
                <a:ea typeface="Century Gothic Paneuropean"/>
                <a:cs typeface="Century Gothic Paneuropean"/>
                <a:sym typeface="Century Gothic Paneuropean"/>
              </a:rPr>
              <a:t>ЭСКТ = сиздин жеке жоопкерчилигиңиз.</a:t>
            </a:r>
          </a:p>
          <a:p>
            <a:pPr algn="l">
              <a:lnSpc>
                <a:spcPts val="3976"/>
              </a:lnSpc>
            </a:pPr>
            <a:r>
              <a:rPr lang="en-US" sz="2840">
                <a:solidFill>
                  <a:srgbClr val="000000"/>
                </a:solidFill>
                <a:latin typeface="Century Gothic Paneuropean"/>
                <a:ea typeface="Century Gothic Paneuropean"/>
                <a:cs typeface="Century Gothic Paneuropean"/>
                <a:sym typeface="Century Gothic Paneuropean"/>
              </a:rPr>
              <a:t>ТЫЮУ САЛЫНАТ:</a:t>
            </a:r>
          </a:p>
          <a:p>
            <a:pPr marL="613283" lvl="1" indent="-306641" algn="l">
              <a:lnSpc>
                <a:spcPts val="3976"/>
              </a:lnSpc>
              <a:buFont typeface="Arial"/>
              <a:buChar char="•"/>
            </a:pPr>
            <a:r>
              <a:rPr lang="en-US" sz="2840">
                <a:solidFill>
                  <a:srgbClr val="000000"/>
                </a:solidFill>
                <a:latin typeface="Century Gothic Paneuropean"/>
                <a:ea typeface="Century Gothic Paneuropean"/>
                <a:cs typeface="Century Gothic Paneuropean"/>
                <a:sym typeface="Century Gothic Paneuropean"/>
              </a:rPr>
              <a:t>токенди кесиптештерге берүү</a:t>
            </a:r>
          </a:p>
          <a:p>
            <a:pPr marL="613283" lvl="1" indent="-306641" algn="l">
              <a:lnSpc>
                <a:spcPts val="3976"/>
              </a:lnSpc>
              <a:buFont typeface="Arial"/>
              <a:buChar char="•"/>
            </a:pPr>
            <a:r>
              <a:rPr lang="en-US" sz="2840">
                <a:solidFill>
                  <a:srgbClr val="000000"/>
                </a:solidFill>
                <a:latin typeface="Century Gothic Paneuropean"/>
                <a:ea typeface="Century Gothic Paneuropean"/>
                <a:cs typeface="Century Gothic Paneuropean"/>
                <a:sym typeface="Century Gothic Paneuropean"/>
              </a:rPr>
              <a:t>PIN-кодду айтууга</a:t>
            </a:r>
          </a:p>
          <a:p>
            <a:pPr marL="613283" lvl="1" indent="-306641" algn="l">
              <a:lnSpc>
                <a:spcPts val="3976"/>
              </a:lnSpc>
              <a:buFont typeface="Arial"/>
              <a:buChar char="•"/>
            </a:pPr>
            <a:r>
              <a:rPr lang="en-US" sz="2840">
                <a:solidFill>
                  <a:srgbClr val="000000"/>
                </a:solidFill>
                <a:latin typeface="Century Gothic Paneuropean"/>
                <a:ea typeface="Century Gothic Paneuropean"/>
                <a:cs typeface="Century Gothic Paneuropean"/>
                <a:sym typeface="Century Gothic Paneuropean"/>
              </a:rPr>
              <a:t>PIN-кодду түзмөктүн жанында сактоого</a:t>
            </a:r>
          </a:p>
          <a:p>
            <a:pPr algn="l">
              <a:lnSpc>
                <a:spcPts val="3976"/>
              </a:lnSpc>
            </a:pPr>
            <a:r>
              <a:rPr lang="en-US" sz="2840">
                <a:solidFill>
                  <a:srgbClr val="000000"/>
                </a:solidFill>
                <a:latin typeface="Century Gothic Paneuropean"/>
                <a:ea typeface="Century Gothic Paneuropean"/>
                <a:cs typeface="Century Gothic Paneuropean"/>
                <a:sym typeface="Century Gothic Paneuropean"/>
              </a:rPr>
              <a:t>ЭСКТ менен жасалган ар бир аракет юридикалык жактан сиздин кол тамгаңызга барабар.</a:t>
            </a:r>
          </a:p>
          <a:p>
            <a:pPr algn="l">
              <a:lnSpc>
                <a:spcPts val="3976"/>
              </a:lnSpc>
              <a:spcBef>
                <a:spcPct val="0"/>
              </a:spcBef>
            </a:pPr>
            <a:endParaRPr lang="en-US" sz="2840">
              <a:solidFill>
                <a:srgbClr val="000000"/>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grpSp>
        <p:nvGrpSpPr>
          <p:cNvPr id="6" name="Group 6"/>
          <p:cNvGrpSpPr>
            <a:grpSpLocks noChangeAspect="1"/>
          </p:cNvGrpSpPr>
          <p:nvPr/>
        </p:nvGrpSpPr>
        <p:grpSpPr>
          <a:xfrm>
            <a:off x="450044" y="3059875"/>
            <a:ext cx="5733544" cy="5733544"/>
            <a:chOff x="0" y="0"/>
            <a:chExt cx="14840029" cy="14840029"/>
          </a:xfrm>
        </p:grpSpPr>
        <p:sp>
          <p:nvSpPr>
            <p:cNvPr id="7" name="Freeform 7"/>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gradFill rotWithShape="1">
              <a:gsLst>
                <a:gs pos="0">
                  <a:srgbClr val="68F8FF">
                    <a:alpha val="100000"/>
                  </a:srgbClr>
                </a:gs>
                <a:gs pos="100000">
                  <a:srgbClr val="4612B6">
                    <a:alpha val="100000"/>
                  </a:srgbClr>
                </a:gs>
              </a:gsLst>
              <a:lin ang="2700000"/>
            </a:gradFill>
          </p:spPr>
        </p:sp>
        <p:sp>
          <p:nvSpPr>
            <p:cNvPr id="8" name="Freeform 8"/>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sp>
        <p:sp>
          <p:nvSpPr>
            <p:cNvPr id="9" name="Freeform 9"/>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6"/>
              <a:stretch>
                <a:fillRect l="-4440" t="-4684" r="-4440" b="-4684"/>
              </a:stretch>
            </a:blipFill>
          </p:spPr>
        </p:sp>
      </p:grpSp>
      <p:sp>
        <p:nvSpPr>
          <p:cNvPr id="10" name="TextBox 10"/>
          <p:cNvSpPr txBox="1"/>
          <p:nvPr/>
        </p:nvSpPr>
        <p:spPr>
          <a:xfrm>
            <a:off x="6264850" y="3176242"/>
            <a:ext cx="10343250" cy="5355017"/>
          </a:xfrm>
          <a:prstGeom prst="rect">
            <a:avLst/>
          </a:prstGeom>
        </p:spPr>
        <p:txBody>
          <a:bodyPr lIns="0" tIns="0" rIns="0" bIns="0" rtlCol="0" anchor="t">
            <a:spAutoFit/>
          </a:bodyPr>
          <a:lstStyle/>
          <a:p>
            <a:pPr algn="just">
              <a:lnSpc>
                <a:spcPts val="3544"/>
              </a:lnSpc>
            </a:pPr>
            <a:r>
              <a:rPr lang="en-US" sz="2531" b="1">
                <a:solidFill>
                  <a:srgbClr val="061C5B"/>
                </a:solidFill>
                <a:latin typeface="Century Gothic Paneuropean Bold"/>
                <a:ea typeface="Century Gothic Paneuropean Bold"/>
                <a:cs typeface="Century Gothic Paneuropean Bold"/>
                <a:sym typeface="Century Gothic Paneuropean Bold"/>
              </a:rPr>
              <a:t>Социалдык инженерия – бул адамдарды алдоо аркылуу алардан купуя маалымат алуу же коопсуздукка каршы аракет жасатуу өнөрү.</a:t>
            </a:r>
          </a:p>
          <a:p>
            <a:pPr algn="just">
              <a:lnSpc>
                <a:spcPts val="3544"/>
              </a:lnSpc>
            </a:pPr>
            <a:endParaRPr lang="en-US" sz="2531" b="1">
              <a:solidFill>
                <a:srgbClr val="061C5B"/>
              </a:solidFill>
              <a:latin typeface="Century Gothic Paneuropean Bold"/>
              <a:ea typeface="Century Gothic Paneuropean Bold"/>
              <a:cs typeface="Century Gothic Paneuropean Bold"/>
              <a:sym typeface="Century Gothic Paneuropean Bold"/>
            </a:endParaRPr>
          </a:p>
          <a:p>
            <a:pPr algn="l">
              <a:lnSpc>
                <a:spcPts val="3544"/>
              </a:lnSpc>
            </a:pPr>
            <a:r>
              <a:rPr lang="en-US" sz="2531">
                <a:solidFill>
                  <a:srgbClr val="061C5B"/>
                </a:solidFill>
                <a:latin typeface="Century Gothic Paneuropean"/>
                <a:ea typeface="Century Gothic Paneuropean"/>
                <a:cs typeface="Century Gothic Paneuropean"/>
                <a:sym typeface="Century Gothic Paneuropean"/>
              </a:rPr>
              <a:t>Зыянкечтер эмне кыла алат:</a:t>
            </a:r>
          </a:p>
          <a:p>
            <a:pPr marL="546651" lvl="1" indent="-273325" algn="l">
              <a:lnSpc>
                <a:spcPts val="3544"/>
              </a:lnSpc>
              <a:buFont typeface="Arial"/>
              <a:buChar char="•"/>
            </a:pPr>
            <a:r>
              <a:rPr lang="en-US" sz="2531">
                <a:solidFill>
                  <a:srgbClr val="061C5B"/>
                </a:solidFill>
                <a:latin typeface="Century Gothic Paneuropean"/>
                <a:ea typeface="Century Gothic Paneuropean"/>
                <a:cs typeface="Century Gothic Paneuropean"/>
                <a:sym typeface="Century Gothic Paneuropean"/>
              </a:rPr>
              <a:t>өзүн IT кызматкери катары тааныштырышы мүмкүн</a:t>
            </a:r>
          </a:p>
          <a:p>
            <a:pPr marL="546651" lvl="1" indent="-273325" algn="l">
              <a:lnSpc>
                <a:spcPts val="3544"/>
              </a:lnSpc>
              <a:buFont typeface="Arial"/>
              <a:buChar char="•"/>
            </a:pPr>
            <a:r>
              <a:rPr lang="en-US" sz="2531">
                <a:solidFill>
                  <a:srgbClr val="061C5B"/>
                </a:solidFill>
                <a:latin typeface="Century Gothic Paneuropean"/>
                <a:ea typeface="Century Gothic Paneuropean"/>
                <a:cs typeface="Century Gothic Paneuropean"/>
                <a:sym typeface="Century Gothic Paneuropean"/>
              </a:rPr>
              <a:t>жетекчиликтин атынан чалышы мүмкүн</a:t>
            </a:r>
          </a:p>
          <a:p>
            <a:pPr marL="546651" lvl="1" indent="-273325" algn="l">
              <a:lnSpc>
                <a:spcPts val="3544"/>
              </a:lnSpc>
              <a:buFont typeface="Arial"/>
              <a:buChar char="•"/>
            </a:pPr>
            <a:r>
              <a:rPr lang="en-US" sz="2531">
                <a:solidFill>
                  <a:srgbClr val="061C5B"/>
                </a:solidFill>
                <a:latin typeface="Century Gothic Paneuropean"/>
                <a:ea typeface="Century Gothic Paneuropean"/>
                <a:cs typeface="Century Gothic Paneuropean"/>
                <a:sym typeface="Century Gothic Paneuropean"/>
              </a:rPr>
              <a:t>«шашылыш» код айтууну суранышы мүмкүн</a:t>
            </a:r>
          </a:p>
          <a:p>
            <a:pPr marL="546651" lvl="1" indent="-273325" algn="l">
              <a:lnSpc>
                <a:spcPts val="3544"/>
              </a:lnSpc>
              <a:buFont typeface="Arial"/>
              <a:buChar char="•"/>
            </a:pPr>
            <a:endParaRPr lang="en-US" sz="2531">
              <a:solidFill>
                <a:srgbClr val="061C5B"/>
              </a:solidFill>
              <a:latin typeface="Century Gothic Paneuropean"/>
              <a:ea typeface="Century Gothic Paneuropean"/>
              <a:cs typeface="Century Gothic Paneuropean"/>
              <a:sym typeface="Century Gothic Paneuropean"/>
            </a:endParaRPr>
          </a:p>
          <a:p>
            <a:pPr algn="l">
              <a:lnSpc>
                <a:spcPts val="3544"/>
              </a:lnSpc>
            </a:pPr>
            <a:r>
              <a:rPr lang="en-US" sz="2531" b="1">
                <a:solidFill>
                  <a:srgbClr val="061C5B"/>
                </a:solidFill>
                <a:latin typeface="Century Gothic Paneuropean Bold"/>
                <a:ea typeface="Century Gothic Paneuropean Bold"/>
                <a:cs typeface="Century Gothic Paneuropean Bold"/>
                <a:sym typeface="Century Gothic Paneuropean Bold"/>
              </a:rPr>
              <a:t>📌 Эч качан телефон аркылуу сырсөзүңүздү жана кодуңузду айтпаңыз.</a:t>
            </a:r>
          </a:p>
          <a:p>
            <a:pPr algn="l">
              <a:lnSpc>
                <a:spcPts val="3544"/>
              </a:lnSpc>
              <a:spcBef>
                <a:spcPct val="0"/>
              </a:spcBef>
            </a:pPr>
            <a:endParaRPr lang="en-US" sz="2531" b="1">
              <a:solidFill>
                <a:srgbClr val="061C5B"/>
              </a:solidFill>
              <a:latin typeface="Century Gothic Paneuropean Bold"/>
              <a:ea typeface="Century Gothic Paneuropean Bold"/>
              <a:cs typeface="Century Gothic Paneuropean Bold"/>
              <a:sym typeface="Century Gothic Paneuropean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8111360" y="3593873"/>
            <a:ext cx="9012113" cy="4804249"/>
          </a:xfrm>
          <a:prstGeom prst="rect">
            <a:avLst/>
          </a:prstGeom>
        </p:spPr>
        <p:txBody>
          <a:bodyPr lIns="0" tIns="0" rIns="0" bIns="0" rtlCol="0" anchor="t">
            <a:spAutoFit/>
          </a:bodyPr>
          <a:lstStyle/>
          <a:p>
            <a:pPr algn="l">
              <a:lnSpc>
                <a:spcPts val="3473"/>
              </a:lnSpc>
            </a:pPr>
            <a:r>
              <a:rPr lang="en-US" sz="2481" b="1">
                <a:solidFill>
                  <a:srgbClr val="061C5B"/>
                </a:solidFill>
                <a:latin typeface="Century Gothic Paneuropean Bold"/>
                <a:ea typeface="Century Gothic Paneuropean Bold"/>
                <a:cs typeface="Century Gothic Paneuropean Bold"/>
                <a:sym typeface="Century Gothic Paneuropean Bold"/>
              </a:rPr>
              <a:t>Кантип коргонуу керек?</a:t>
            </a:r>
          </a:p>
          <a:p>
            <a:pPr algn="l">
              <a:lnSpc>
                <a:spcPts val="3473"/>
              </a:lnSpc>
            </a:pPr>
            <a:endParaRPr lang="en-US" sz="2481" b="1">
              <a:solidFill>
                <a:srgbClr val="061C5B"/>
              </a:solidFill>
              <a:latin typeface="Century Gothic Paneuropean Bold"/>
              <a:ea typeface="Century Gothic Paneuropean Bold"/>
              <a:cs typeface="Century Gothic Paneuropean Bold"/>
              <a:sym typeface="Century Gothic Paneuropean Bold"/>
            </a:endParaRPr>
          </a:p>
          <a:p>
            <a:pPr marL="535718" lvl="1" indent="-267859" algn="just">
              <a:lnSpc>
                <a:spcPts val="3473"/>
              </a:lnSpc>
              <a:buFont typeface="Arial"/>
              <a:buChar char="•"/>
            </a:pPr>
            <a:r>
              <a:rPr lang="en-US" sz="2481">
                <a:solidFill>
                  <a:srgbClr val="061C5B"/>
                </a:solidFill>
                <a:latin typeface="Century Gothic Paneuropean"/>
                <a:ea typeface="Century Gothic Paneuropean"/>
                <a:cs typeface="Century Gothic Paneuropean"/>
                <a:sym typeface="Century Gothic Paneuropean"/>
              </a:rPr>
              <a:t>«ишен, бирок текшер» — негизги принцип</a:t>
            </a:r>
          </a:p>
          <a:p>
            <a:pPr marL="535718" lvl="1" indent="-267859" algn="just">
              <a:lnSpc>
                <a:spcPts val="3473"/>
              </a:lnSpc>
              <a:buFont typeface="Arial"/>
              <a:buChar char="•"/>
            </a:pPr>
            <a:r>
              <a:rPr lang="en-US" sz="2481">
                <a:solidFill>
                  <a:srgbClr val="061C5B"/>
                </a:solidFill>
                <a:latin typeface="Century Gothic Paneuropean"/>
                <a:ea typeface="Century Gothic Paneuropean"/>
                <a:cs typeface="Century Gothic Paneuropean"/>
                <a:sym typeface="Century Gothic Paneuropean"/>
              </a:rPr>
              <a:t>ким экенин тактаңыз: шектүү чалуу болсо, телефонду коюп, расмий номер аркылуу кайра байланышыңыз</a:t>
            </a:r>
          </a:p>
          <a:p>
            <a:pPr marL="535718" lvl="1" indent="-267859" algn="just">
              <a:lnSpc>
                <a:spcPts val="3473"/>
              </a:lnSpc>
              <a:buFont typeface="Arial"/>
              <a:buChar char="•"/>
            </a:pPr>
            <a:r>
              <a:rPr lang="en-US" sz="2481">
                <a:solidFill>
                  <a:srgbClr val="061C5B"/>
                </a:solidFill>
                <a:latin typeface="Century Gothic Paneuropean"/>
                <a:ea typeface="Century Gothic Paneuropean"/>
                <a:cs typeface="Century Gothic Paneuropean"/>
                <a:sym typeface="Century Gothic Paneuropean"/>
              </a:rPr>
              <a:t>эч кимге сырсөз, SMS код же карта PIN-кодун айтпаңыз</a:t>
            </a:r>
          </a:p>
          <a:p>
            <a:pPr marL="535718" lvl="1" indent="-267859" algn="just">
              <a:lnSpc>
                <a:spcPts val="3473"/>
              </a:lnSpc>
              <a:buFont typeface="Arial"/>
              <a:buChar char="•"/>
            </a:pPr>
            <a:r>
              <a:rPr lang="en-US" sz="2481">
                <a:solidFill>
                  <a:srgbClr val="061C5B"/>
                </a:solidFill>
                <a:latin typeface="Century Gothic Paneuropean"/>
                <a:ea typeface="Century Gothic Paneuropean"/>
                <a:cs typeface="Century Gothic Paneuropean"/>
                <a:sym typeface="Century Gothic Paneuropean"/>
              </a:rPr>
              <a:t>майда-чүйдөсүнө көңүл буруңуз: каттардагы каталар, шектүү даректер, күмөндүү шилтемелер</a:t>
            </a:r>
          </a:p>
          <a:p>
            <a:pPr algn="l">
              <a:lnSpc>
                <a:spcPts val="3473"/>
              </a:lnSpc>
              <a:spcBef>
                <a:spcPct val="0"/>
              </a:spcBef>
            </a:pPr>
            <a:endParaRPr lang="en-US" sz="2481">
              <a:solidFill>
                <a:srgbClr val="061C5B"/>
              </a:solidFill>
              <a:latin typeface="Century Gothic Paneuropean"/>
              <a:ea typeface="Century Gothic Paneuropean"/>
              <a:cs typeface="Century Gothic Paneuropean"/>
              <a:sym typeface="Century Gothic Paneuropean"/>
            </a:endParaRPr>
          </a:p>
        </p:txBody>
      </p:sp>
      <p:grpSp>
        <p:nvGrpSpPr>
          <p:cNvPr id="7" name="Group 7"/>
          <p:cNvGrpSpPr>
            <a:grpSpLocks noChangeAspect="1"/>
          </p:cNvGrpSpPr>
          <p:nvPr/>
        </p:nvGrpSpPr>
        <p:grpSpPr>
          <a:xfrm>
            <a:off x="1326451" y="3137156"/>
            <a:ext cx="6121144" cy="6121144"/>
            <a:chOff x="0" y="0"/>
            <a:chExt cx="14840029" cy="14840029"/>
          </a:xfrm>
        </p:grpSpPr>
        <p:sp>
          <p:nvSpPr>
            <p:cNvPr id="8" name="Freeform 8"/>
            <p:cNvSpPr/>
            <p:nvPr/>
          </p:nvSpPr>
          <p:spPr>
            <a:xfrm>
              <a:off x="-33258" y="-75"/>
              <a:ext cx="14906544" cy="14840178"/>
            </a:xfrm>
            <a:custGeom>
              <a:avLst/>
              <a:gdLst/>
              <a:ahLst/>
              <a:cxnLst/>
              <a:rect l="l" t="t" r="r" b="b"/>
              <a:pathLst>
                <a:path w="14906544" h="14840178">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gradFill rotWithShape="1">
              <a:gsLst>
                <a:gs pos="0">
                  <a:srgbClr val="68F8FF">
                    <a:alpha val="100000"/>
                  </a:srgbClr>
                </a:gs>
                <a:gs pos="100000">
                  <a:srgbClr val="4612B6">
                    <a:alpha val="100000"/>
                  </a:srgbClr>
                </a:gs>
              </a:gsLst>
              <a:lin ang="2700000"/>
            </a:gradFill>
          </p:spPr>
        </p:sp>
        <p:sp>
          <p:nvSpPr>
            <p:cNvPr id="9" name="Freeform 9"/>
            <p:cNvSpPr/>
            <p:nvPr/>
          </p:nvSpPr>
          <p:spPr>
            <a:xfrm>
              <a:off x="168022" y="200309"/>
              <a:ext cx="14503985" cy="14439411"/>
            </a:xfrm>
            <a:custGeom>
              <a:avLst/>
              <a:gdLst/>
              <a:ahLst/>
              <a:cxnLst/>
              <a:rect l="l" t="t" r="r" b="b"/>
              <a:pathLst>
                <a:path w="14503985" h="14439411">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sp>
        <p:sp>
          <p:nvSpPr>
            <p:cNvPr id="10" name="Freeform 10"/>
            <p:cNvSpPr/>
            <p:nvPr/>
          </p:nvSpPr>
          <p:spPr>
            <a:xfrm>
              <a:off x="531276" y="561946"/>
              <a:ext cx="13777477" cy="13716137"/>
            </a:xfrm>
            <a:custGeom>
              <a:avLst/>
              <a:gdLst/>
              <a:ahLst/>
              <a:cxnLst/>
              <a:rect l="l" t="t" r="r" b="b"/>
              <a:pathLst>
                <a:path w="13777477" h="1371613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6"/>
              <a:stretch>
                <a:fillRect l="-24597" r="-24597"/>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pic>
        <p:nvPicPr>
          <p:cNvPr id="6" name="Picture 6"/>
          <p:cNvPicPr>
            <a:picLocks noChangeAspect="1"/>
          </p:cNvPicPr>
          <p:nvPr/>
        </p:nvPicPr>
        <p:blipFill>
          <a:blip r:embed="rId6"/>
          <a:srcRect/>
          <a:stretch>
            <a:fillRect/>
          </a:stretch>
        </p:blipFill>
        <p:spPr>
          <a:xfrm>
            <a:off x="0" y="2057400"/>
            <a:ext cx="9123150" cy="8229600"/>
          </a:xfrm>
          <a:prstGeom prst="rect">
            <a:avLst/>
          </a:prstGeom>
        </p:spPr>
      </p:pic>
      <p:sp>
        <p:nvSpPr>
          <p:cNvPr id="7" name="TextBox 7"/>
          <p:cNvSpPr txBox="1"/>
          <p:nvPr/>
        </p:nvSpPr>
        <p:spPr>
          <a:xfrm>
            <a:off x="8943883" y="2624213"/>
            <a:ext cx="8315417" cy="6668987"/>
          </a:xfrm>
          <a:prstGeom prst="rect">
            <a:avLst/>
          </a:prstGeom>
        </p:spPr>
        <p:txBody>
          <a:bodyPr lIns="0" tIns="0" rIns="0" bIns="0" rtlCol="0" anchor="t">
            <a:spAutoFit/>
          </a:bodyPr>
          <a:lstStyle/>
          <a:p>
            <a:pPr algn="ctr">
              <a:lnSpc>
                <a:spcPts val="4118"/>
              </a:lnSpc>
            </a:pPr>
            <a:r>
              <a:rPr lang="en-US" sz="2941" b="1">
                <a:solidFill>
                  <a:srgbClr val="061C5B"/>
                </a:solidFill>
                <a:latin typeface="Century Gothic Paneuropean Bold"/>
                <a:ea typeface="Century Gothic Paneuropean Bold"/>
                <a:cs typeface="Century Gothic Paneuropean Bold"/>
                <a:sym typeface="Century Gothic Paneuropean Bold"/>
              </a:rPr>
              <a:t>Кибергигиенанын алгачкы 10 эрежеси:</a:t>
            </a:r>
          </a:p>
          <a:p>
            <a:pPr algn="ctr">
              <a:lnSpc>
                <a:spcPts val="4118"/>
              </a:lnSpc>
            </a:pPr>
            <a:endParaRPr lang="en-US" sz="2941" b="1">
              <a:solidFill>
                <a:srgbClr val="061C5B"/>
              </a:solidFill>
              <a:latin typeface="Century Gothic Paneuropean Bold"/>
              <a:ea typeface="Century Gothic Paneuropean Bold"/>
              <a:cs typeface="Century Gothic Paneuropean Bold"/>
              <a:sym typeface="Century Gothic Paneuropean Bold"/>
            </a:endParaRP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Шектүү каттарды ачпа</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Татаал сырсөздөрдү колдон</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Компьютерди кулпула</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Жеткиликтүүлүктү бөлүшпө</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Алуучуну текшер</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Жеке түзмөктөрдү колдонбо</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Программаларды жаңырт</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Коддорду айтпа</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ЭСКТны корго</a:t>
            </a:r>
          </a:p>
          <a:p>
            <a:pPr marL="635060" lvl="1" indent="-317530" algn="l">
              <a:lnSpc>
                <a:spcPts val="4118"/>
              </a:lnSpc>
              <a:buAutoNum type="arabicPeriod"/>
            </a:pPr>
            <a:r>
              <a:rPr lang="en-US" sz="2941">
                <a:solidFill>
                  <a:srgbClr val="061C5B"/>
                </a:solidFill>
                <a:latin typeface="Century Gothic Paneuropean"/>
                <a:ea typeface="Century Gothic Paneuropean"/>
                <a:cs typeface="Century Gothic Paneuropean"/>
                <a:sym typeface="Century Gothic Paneuropean"/>
              </a:rPr>
              <a:t>Шектүү учурларды билдир</a:t>
            </a:r>
          </a:p>
          <a:p>
            <a:pPr algn="ctr">
              <a:lnSpc>
                <a:spcPts val="4118"/>
              </a:lnSpc>
              <a:spcBef>
                <a:spcPct val="0"/>
              </a:spcBef>
            </a:pPr>
            <a:endParaRPr lang="en-US" sz="2941">
              <a:solidFill>
                <a:srgbClr val="061C5B"/>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2588596" y="7449663"/>
            <a:ext cx="8028719" cy="6671135"/>
          </a:xfrm>
          <a:custGeom>
            <a:avLst/>
            <a:gdLst/>
            <a:ahLst/>
            <a:cxnLst/>
            <a:rect l="l" t="t" r="r" b="b"/>
            <a:pathLst>
              <a:path w="8028719" h="6671135">
                <a:moveTo>
                  <a:pt x="0" y="0"/>
                </a:moveTo>
                <a:lnTo>
                  <a:pt x="8028718" y="0"/>
                </a:lnTo>
                <a:lnTo>
                  <a:pt x="8028718" y="6671135"/>
                </a:lnTo>
                <a:lnTo>
                  <a:pt x="0" y="667113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8777262" cy="10287000"/>
          </a:xfrm>
          <a:custGeom>
            <a:avLst/>
            <a:gdLst/>
            <a:ahLst/>
            <a:cxnLst/>
            <a:rect l="l" t="t" r="r" b="b"/>
            <a:pathLst>
              <a:path w="8777262" h="10287000">
                <a:moveTo>
                  <a:pt x="0" y="0"/>
                </a:moveTo>
                <a:lnTo>
                  <a:pt x="8777262" y="0"/>
                </a:lnTo>
                <a:lnTo>
                  <a:pt x="8777262" y="10287000"/>
                </a:lnTo>
                <a:lnTo>
                  <a:pt x="0" y="10287000"/>
                </a:lnTo>
                <a:lnTo>
                  <a:pt x="0" y="0"/>
                </a:lnTo>
                <a:close/>
              </a:path>
            </a:pathLst>
          </a:custGeom>
          <a:blipFill>
            <a:blip r:embed="rId4"/>
            <a:stretch>
              <a:fillRect l="-53658" t="-40821" r="-108356" b="-40821"/>
            </a:stretch>
          </a:blipFill>
        </p:spPr>
      </p:sp>
      <p:sp>
        <p:nvSpPr>
          <p:cNvPr id="4" name="Freeform 4"/>
          <p:cNvSpPr/>
          <p:nvPr/>
        </p:nvSpPr>
        <p:spPr>
          <a:xfrm rot="896433">
            <a:off x="7759998" y="-4571378"/>
            <a:ext cx="17589965" cy="14489733"/>
          </a:xfrm>
          <a:custGeom>
            <a:avLst/>
            <a:gdLst/>
            <a:ahLst/>
            <a:cxnLst/>
            <a:rect l="l" t="t" r="r" b="b"/>
            <a:pathLst>
              <a:path w="17589965" h="14489733">
                <a:moveTo>
                  <a:pt x="0" y="0"/>
                </a:moveTo>
                <a:lnTo>
                  <a:pt x="17589965" y="0"/>
                </a:lnTo>
                <a:lnTo>
                  <a:pt x="17589965" y="14489734"/>
                </a:lnTo>
                <a:lnTo>
                  <a:pt x="0" y="14489734"/>
                </a:lnTo>
                <a:lnTo>
                  <a:pt x="0" y="0"/>
                </a:lnTo>
                <a:close/>
              </a:path>
            </a:pathLst>
          </a:custGeom>
          <a:blipFill>
            <a:blip r:embed="rId5"/>
            <a:stretch>
              <a:fillRect/>
            </a:stretch>
          </a:blipFill>
        </p:spPr>
      </p:sp>
      <p:sp>
        <p:nvSpPr>
          <p:cNvPr id="5" name="Freeform 5"/>
          <p:cNvSpPr/>
          <p:nvPr/>
        </p:nvSpPr>
        <p:spPr>
          <a:xfrm>
            <a:off x="699342" y="379444"/>
            <a:ext cx="1563154" cy="942855"/>
          </a:xfrm>
          <a:custGeom>
            <a:avLst/>
            <a:gdLst/>
            <a:ahLst/>
            <a:cxnLst/>
            <a:rect l="l" t="t" r="r" b="b"/>
            <a:pathLst>
              <a:path w="1563154" h="942855">
                <a:moveTo>
                  <a:pt x="0" y="0"/>
                </a:moveTo>
                <a:lnTo>
                  <a:pt x="1563154" y="0"/>
                </a:lnTo>
                <a:lnTo>
                  <a:pt x="1563154" y="942855"/>
                </a:lnTo>
                <a:lnTo>
                  <a:pt x="0" y="942855"/>
                </a:lnTo>
                <a:lnTo>
                  <a:pt x="0" y="0"/>
                </a:lnTo>
                <a:close/>
              </a:path>
            </a:pathLst>
          </a:custGeom>
          <a:blipFill>
            <a:blip r:embed="rId6"/>
            <a:stretch>
              <a:fillRect/>
            </a:stretch>
          </a:blipFill>
        </p:spPr>
      </p:sp>
      <p:sp>
        <p:nvSpPr>
          <p:cNvPr id="6" name="Freeform 6"/>
          <p:cNvSpPr/>
          <p:nvPr/>
        </p:nvSpPr>
        <p:spPr>
          <a:xfrm>
            <a:off x="16554980" y="379444"/>
            <a:ext cx="1240636" cy="827091"/>
          </a:xfrm>
          <a:custGeom>
            <a:avLst/>
            <a:gdLst/>
            <a:ahLst/>
            <a:cxnLst/>
            <a:rect l="l" t="t" r="r" b="b"/>
            <a:pathLst>
              <a:path w="1240636" h="827091">
                <a:moveTo>
                  <a:pt x="0" y="0"/>
                </a:moveTo>
                <a:lnTo>
                  <a:pt x="1240636" y="0"/>
                </a:lnTo>
                <a:lnTo>
                  <a:pt x="1240636" y="827091"/>
                </a:lnTo>
                <a:lnTo>
                  <a:pt x="0" y="827091"/>
                </a:lnTo>
                <a:lnTo>
                  <a:pt x="0" y="0"/>
                </a:lnTo>
                <a:close/>
              </a:path>
            </a:pathLst>
          </a:custGeom>
          <a:blipFill>
            <a:blip r:embed="rId7"/>
            <a:stretch>
              <a:fillRect/>
            </a:stretch>
          </a:blipFill>
        </p:spPr>
      </p:sp>
      <p:sp>
        <p:nvSpPr>
          <p:cNvPr id="7" name="Freeform 7"/>
          <p:cNvSpPr/>
          <p:nvPr/>
        </p:nvSpPr>
        <p:spPr>
          <a:xfrm>
            <a:off x="10156836" y="6625590"/>
            <a:ext cx="7326311" cy="4881155"/>
          </a:xfrm>
          <a:custGeom>
            <a:avLst/>
            <a:gdLst/>
            <a:ahLst/>
            <a:cxnLst/>
            <a:rect l="l" t="t" r="r" b="b"/>
            <a:pathLst>
              <a:path w="7326311" h="4881155">
                <a:moveTo>
                  <a:pt x="0" y="0"/>
                </a:moveTo>
                <a:lnTo>
                  <a:pt x="7326311" y="0"/>
                </a:lnTo>
                <a:lnTo>
                  <a:pt x="7326311" y="4881155"/>
                </a:lnTo>
                <a:lnTo>
                  <a:pt x="0" y="4881155"/>
                </a:lnTo>
                <a:lnTo>
                  <a:pt x="0" y="0"/>
                </a:lnTo>
                <a:close/>
              </a:path>
            </a:pathLst>
          </a:custGeom>
          <a:blipFill>
            <a:blip r:embed="rId8"/>
            <a:stretch>
              <a:fillRect/>
            </a:stretch>
          </a:blipFill>
        </p:spPr>
      </p:sp>
      <p:sp>
        <p:nvSpPr>
          <p:cNvPr id="8" name="Freeform 8"/>
          <p:cNvSpPr/>
          <p:nvPr/>
        </p:nvSpPr>
        <p:spPr>
          <a:xfrm>
            <a:off x="2648923" y="2913522"/>
            <a:ext cx="12588585" cy="4536141"/>
          </a:xfrm>
          <a:custGeom>
            <a:avLst/>
            <a:gdLst/>
            <a:ahLst/>
            <a:cxnLst/>
            <a:rect l="l" t="t" r="r" b="b"/>
            <a:pathLst>
              <a:path w="12588585" h="4536141">
                <a:moveTo>
                  <a:pt x="0" y="0"/>
                </a:moveTo>
                <a:lnTo>
                  <a:pt x="12588585" y="0"/>
                </a:lnTo>
                <a:lnTo>
                  <a:pt x="12588585" y="4536141"/>
                </a:lnTo>
                <a:lnTo>
                  <a:pt x="0" y="4536141"/>
                </a:lnTo>
                <a:lnTo>
                  <a:pt x="0" y="0"/>
                </a:lnTo>
                <a:close/>
              </a:path>
            </a:pathLst>
          </a:custGeom>
          <a:blipFill>
            <a:blip r:embed="rId9"/>
            <a:stretch>
              <a:fillRect l="-53816" t="-144963" r="-14512" b="-17220"/>
            </a:stretch>
          </a:blipFill>
        </p:spPr>
      </p:sp>
      <p:sp>
        <p:nvSpPr>
          <p:cNvPr id="9" name="TextBox 9"/>
          <p:cNvSpPr txBox="1"/>
          <p:nvPr/>
        </p:nvSpPr>
        <p:spPr>
          <a:xfrm>
            <a:off x="1876069" y="6282690"/>
            <a:ext cx="772854" cy="342900"/>
          </a:xfrm>
          <a:prstGeom prst="rect">
            <a:avLst/>
          </a:prstGeom>
        </p:spPr>
        <p:txBody>
          <a:bodyPr lIns="0" tIns="0" rIns="0" bIns="0" rtlCol="0" anchor="t">
            <a:spAutoFit/>
          </a:bodyPr>
          <a:lstStyle/>
          <a:p>
            <a:pPr algn="ctr">
              <a:lnSpc>
                <a:spcPts val="2760"/>
              </a:lnSpc>
            </a:pPr>
            <a:endParaRPr/>
          </a:p>
        </p:txBody>
      </p:sp>
      <p:sp>
        <p:nvSpPr>
          <p:cNvPr id="10" name="TextBox 10"/>
          <p:cNvSpPr txBox="1"/>
          <p:nvPr/>
        </p:nvSpPr>
        <p:spPr>
          <a:xfrm>
            <a:off x="2262496" y="850872"/>
            <a:ext cx="5025672" cy="1676400"/>
          </a:xfrm>
          <a:prstGeom prst="rect">
            <a:avLst/>
          </a:prstGeom>
        </p:spPr>
        <p:txBody>
          <a:bodyPr lIns="0" tIns="0" rIns="0" bIns="0" rtlCol="0" anchor="t">
            <a:spAutoFit/>
          </a:bodyPr>
          <a:lstStyle/>
          <a:p>
            <a:pPr algn="ctr">
              <a:lnSpc>
                <a:spcPts val="3359"/>
              </a:lnSpc>
              <a:spcBef>
                <a:spcPct val="0"/>
              </a:spcBef>
            </a:pPr>
            <a:r>
              <a:rPr lang="en-US" sz="2799">
                <a:solidFill>
                  <a:srgbClr val="F78012"/>
                </a:solidFill>
                <a:latin typeface="Century Gothic Paneuropean"/>
                <a:ea typeface="Century Gothic Paneuropean"/>
                <a:cs typeface="Century Gothic Paneuropean"/>
                <a:sym typeface="Century Gothic Paneuropean"/>
              </a:rPr>
              <a:t>1)Медициналык анализдердин жыйынтыктары ачык жеткиликтүү </a:t>
            </a:r>
          </a:p>
        </p:txBody>
      </p:sp>
      <p:sp>
        <p:nvSpPr>
          <p:cNvPr id="11" name="TextBox 11"/>
          <p:cNvSpPr txBox="1"/>
          <p:nvPr/>
        </p:nvSpPr>
        <p:spPr>
          <a:xfrm>
            <a:off x="9408738" y="850872"/>
            <a:ext cx="5025672" cy="1676400"/>
          </a:xfrm>
          <a:prstGeom prst="rect">
            <a:avLst/>
          </a:prstGeom>
        </p:spPr>
        <p:txBody>
          <a:bodyPr lIns="0" tIns="0" rIns="0" bIns="0" rtlCol="0" anchor="t">
            <a:spAutoFit/>
          </a:bodyPr>
          <a:lstStyle/>
          <a:p>
            <a:pPr algn="ctr">
              <a:lnSpc>
                <a:spcPts val="3359"/>
              </a:lnSpc>
              <a:spcBef>
                <a:spcPct val="0"/>
              </a:spcBef>
            </a:pPr>
            <a:r>
              <a:rPr lang="en-US" sz="2799">
                <a:solidFill>
                  <a:srgbClr val="F78012"/>
                </a:solidFill>
                <a:latin typeface="Century Gothic Paneuropean"/>
                <a:ea typeface="Century Gothic Paneuropean"/>
                <a:cs typeface="Century Gothic Paneuropean"/>
                <a:sym typeface="Century Gothic Paneuropean"/>
              </a:rPr>
              <a:t>2)Медициналык кызматкер тарабынан жеке маалыматтарды ачыкка чыгаруу</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0" y="0"/>
            <a:ext cx="7811411" cy="10287000"/>
          </a:xfrm>
          <a:custGeom>
            <a:avLst/>
            <a:gdLst/>
            <a:ahLst/>
            <a:cxnLst/>
            <a:rect l="l" t="t" r="r" b="b"/>
            <a:pathLst>
              <a:path w="7811411" h="10287000">
                <a:moveTo>
                  <a:pt x="0" y="0"/>
                </a:moveTo>
                <a:lnTo>
                  <a:pt x="7811411" y="0"/>
                </a:lnTo>
                <a:lnTo>
                  <a:pt x="7811411" y="10287000"/>
                </a:lnTo>
                <a:lnTo>
                  <a:pt x="0" y="10287000"/>
                </a:lnTo>
                <a:lnTo>
                  <a:pt x="0" y="0"/>
                </a:lnTo>
                <a:close/>
              </a:path>
            </a:pathLst>
          </a:custGeom>
          <a:blipFill>
            <a:blip r:embed="rId2"/>
            <a:stretch>
              <a:fillRect l="-60292" t="-40821" r="-134119" b="-40821"/>
            </a:stretch>
          </a:blipFill>
        </p:spPr>
      </p:sp>
      <p:sp>
        <p:nvSpPr>
          <p:cNvPr id="3" name="Freeform 3"/>
          <p:cNvSpPr/>
          <p:nvPr/>
        </p:nvSpPr>
        <p:spPr>
          <a:xfrm>
            <a:off x="699342" y="379444"/>
            <a:ext cx="1563154" cy="942855"/>
          </a:xfrm>
          <a:custGeom>
            <a:avLst/>
            <a:gdLst/>
            <a:ahLst/>
            <a:cxnLst/>
            <a:rect l="l" t="t" r="r" b="b"/>
            <a:pathLst>
              <a:path w="1563154" h="942855">
                <a:moveTo>
                  <a:pt x="0" y="0"/>
                </a:moveTo>
                <a:lnTo>
                  <a:pt x="1563154" y="0"/>
                </a:lnTo>
                <a:lnTo>
                  <a:pt x="1563154" y="942855"/>
                </a:lnTo>
                <a:lnTo>
                  <a:pt x="0" y="942855"/>
                </a:lnTo>
                <a:lnTo>
                  <a:pt x="0" y="0"/>
                </a:lnTo>
                <a:close/>
              </a:path>
            </a:pathLst>
          </a:custGeom>
          <a:blipFill>
            <a:blip r:embed="rId3"/>
            <a:stretch>
              <a:fillRect/>
            </a:stretch>
          </a:blipFill>
        </p:spPr>
      </p:sp>
      <p:sp>
        <p:nvSpPr>
          <p:cNvPr id="4" name="Freeform 4"/>
          <p:cNvSpPr/>
          <p:nvPr/>
        </p:nvSpPr>
        <p:spPr>
          <a:xfrm>
            <a:off x="16554980" y="379444"/>
            <a:ext cx="1240636" cy="827091"/>
          </a:xfrm>
          <a:custGeom>
            <a:avLst/>
            <a:gdLst/>
            <a:ahLst/>
            <a:cxnLst/>
            <a:rect l="l" t="t" r="r" b="b"/>
            <a:pathLst>
              <a:path w="1240636" h="827091">
                <a:moveTo>
                  <a:pt x="0" y="0"/>
                </a:moveTo>
                <a:lnTo>
                  <a:pt x="1240636" y="0"/>
                </a:lnTo>
                <a:lnTo>
                  <a:pt x="1240636" y="827091"/>
                </a:lnTo>
                <a:lnTo>
                  <a:pt x="0" y="827091"/>
                </a:lnTo>
                <a:lnTo>
                  <a:pt x="0" y="0"/>
                </a:lnTo>
                <a:close/>
              </a:path>
            </a:pathLst>
          </a:custGeom>
          <a:blipFill>
            <a:blip r:embed="rId4"/>
            <a:stretch>
              <a:fillRect/>
            </a:stretch>
          </a:blipFill>
        </p:spPr>
      </p:sp>
      <p:sp>
        <p:nvSpPr>
          <p:cNvPr id="5" name="Freeform 5"/>
          <p:cNvSpPr/>
          <p:nvPr/>
        </p:nvSpPr>
        <p:spPr>
          <a:xfrm>
            <a:off x="7811411" y="0"/>
            <a:ext cx="8743570" cy="5825403"/>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5"/>
            <a:stretch>
              <a:fillRect/>
            </a:stretch>
          </a:blipFill>
        </p:spPr>
      </p:sp>
      <p:sp>
        <p:nvSpPr>
          <p:cNvPr id="6" name="Freeform 6"/>
          <p:cNvSpPr/>
          <p:nvPr/>
        </p:nvSpPr>
        <p:spPr>
          <a:xfrm rot="896433">
            <a:off x="-5290977" y="-2942190"/>
            <a:ext cx="17589965" cy="14489733"/>
          </a:xfrm>
          <a:custGeom>
            <a:avLst/>
            <a:gdLst/>
            <a:ahLst/>
            <a:cxnLst/>
            <a:rect l="l" t="t" r="r" b="b"/>
            <a:pathLst>
              <a:path w="17589965" h="14489733">
                <a:moveTo>
                  <a:pt x="0" y="0"/>
                </a:moveTo>
                <a:lnTo>
                  <a:pt x="17589964" y="0"/>
                </a:lnTo>
                <a:lnTo>
                  <a:pt x="17589964" y="14489734"/>
                </a:lnTo>
                <a:lnTo>
                  <a:pt x="0" y="14489734"/>
                </a:lnTo>
                <a:lnTo>
                  <a:pt x="0" y="0"/>
                </a:lnTo>
                <a:close/>
              </a:path>
            </a:pathLst>
          </a:custGeom>
          <a:blipFill>
            <a:blip r:embed="rId6"/>
            <a:stretch>
              <a:fillRect/>
            </a:stretch>
          </a:blipFill>
        </p:spPr>
      </p:sp>
      <p:sp>
        <p:nvSpPr>
          <p:cNvPr id="7" name="Freeform 7"/>
          <p:cNvSpPr/>
          <p:nvPr/>
        </p:nvSpPr>
        <p:spPr>
          <a:xfrm>
            <a:off x="7811411" y="4302677"/>
            <a:ext cx="8743570" cy="5825403"/>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7"/>
            <a:stretch>
              <a:fillRect/>
            </a:stretch>
          </a:blipFill>
        </p:spPr>
      </p:sp>
      <p:sp>
        <p:nvSpPr>
          <p:cNvPr id="8" name="TextBox 8"/>
          <p:cNvSpPr txBox="1"/>
          <p:nvPr/>
        </p:nvSpPr>
        <p:spPr>
          <a:xfrm>
            <a:off x="1876069" y="6282690"/>
            <a:ext cx="772854" cy="342900"/>
          </a:xfrm>
          <a:prstGeom prst="rect">
            <a:avLst/>
          </a:prstGeom>
        </p:spPr>
        <p:txBody>
          <a:bodyPr lIns="0" tIns="0" rIns="0" bIns="0" rtlCol="0" anchor="t">
            <a:spAutoFit/>
          </a:bodyPr>
          <a:lstStyle/>
          <a:p>
            <a:pPr algn="ctr">
              <a:lnSpc>
                <a:spcPts val="2760"/>
              </a:lnSpc>
            </a:pPr>
            <a:endParaRPr/>
          </a:p>
        </p:txBody>
      </p:sp>
      <p:sp>
        <p:nvSpPr>
          <p:cNvPr id="9" name="TextBox 9"/>
          <p:cNvSpPr txBox="1"/>
          <p:nvPr/>
        </p:nvSpPr>
        <p:spPr>
          <a:xfrm>
            <a:off x="818536" y="2011175"/>
            <a:ext cx="5370938" cy="1334152"/>
          </a:xfrm>
          <a:prstGeom prst="rect">
            <a:avLst/>
          </a:prstGeom>
        </p:spPr>
        <p:txBody>
          <a:bodyPr lIns="0" tIns="0" rIns="0" bIns="0" rtlCol="0" anchor="t">
            <a:spAutoFit/>
          </a:bodyPr>
          <a:lstStyle/>
          <a:p>
            <a:pPr algn="ctr">
              <a:lnSpc>
                <a:spcPts val="3590"/>
              </a:lnSpc>
              <a:spcBef>
                <a:spcPct val="0"/>
              </a:spcBef>
            </a:pPr>
            <a:r>
              <a:rPr lang="en-US" sz="2992">
                <a:solidFill>
                  <a:srgbClr val="F78012"/>
                </a:solidFill>
                <a:latin typeface="Century Gothic Paneuropean"/>
                <a:ea typeface="Century Gothic Paneuropean"/>
                <a:cs typeface="Century Gothic Paneuropean"/>
                <a:sym typeface="Century Gothic Paneuropean"/>
              </a:rPr>
              <a:t>3)Мектеп тарабынан ашыкча жеке маалыматтарды чогултуу.</a:t>
            </a:r>
          </a:p>
        </p:txBody>
      </p:sp>
      <p:sp>
        <p:nvSpPr>
          <p:cNvPr id="10" name="TextBox 10"/>
          <p:cNvSpPr txBox="1"/>
          <p:nvPr/>
        </p:nvSpPr>
        <p:spPr>
          <a:xfrm>
            <a:off x="1105407" y="5867629"/>
            <a:ext cx="5370938" cy="886260"/>
          </a:xfrm>
          <a:prstGeom prst="rect">
            <a:avLst/>
          </a:prstGeom>
        </p:spPr>
        <p:txBody>
          <a:bodyPr lIns="0" tIns="0" rIns="0" bIns="0" rtlCol="0" anchor="t">
            <a:spAutoFit/>
          </a:bodyPr>
          <a:lstStyle/>
          <a:p>
            <a:pPr algn="ctr">
              <a:lnSpc>
                <a:spcPts val="3590"/>
              </a:lnSpc>
              <a:spcBef>
                <a:spcPct val="0"/>
              </a:spcBef>
            </a:pPr>
            <a:r>
              <a:rPr lang="en-US" sz="2992">
                <a:solidFill>
                  <a:srgbClr val="F78012"/>
                </a:solidFill>
                <a:latin typeface="Century Gothic Paneuropean"/>
                <a:ea typeface="Century Gothic Paneuropean"/>
                <a:cs typeface="Century Gothic Paneuropean"/>
                <a:sym typeface="Century Gothic Paneuropean"/>
              </a:rPr>
              <a:t>4)Окуучулардын жеке маалыматтарын жарыялоо</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0" y="0"/>
            <a:ext cx="18505516" cy="2600325"/>
          </a:xfrm>
          <a:custGeom>
            <a:avLst/>
            <a:gdLst/>
            <a:ahLst/>
            <a:cxnLst/>
            <a:rect l="l" t="t" r="r" b="b"/>
            <a:pathLst>
              <a:path w="18505516" h="2600325">
                <a:moveTo>
                  <a:pt x="0" y="0"/>
                </a:moveTo>
                <a:lnTo>
                  <a:pt x="18505516" y="0"/>
                </a:lnTo>
                <a:lnTo>
                  <a:pt x="18505516" y="2600325"/>
                </a:lnTo>
                <a:lnTo>
                  <a:pt x="0" y="2600325"/>
                </a:lnTo>
                <a:lnTo>
                  <a:pt x="0" y="0"/>
                </a:lnTo>
                <a:close/>
              </a:path>
            </a:pathLst>
          </a:custGeom>
          <a:blipFill>
            <a:blip r:embed="rId2"/>
            <a:stretch>
              <a:fillRect l="-2375" t="-94362" b="-615160"/>
            </a:stretch>
          </a:blipFill>
        </p:spPr>
      </p:sp>
      <p:sp>
        <p:nvSpPr>
          <p:cNvPr id="3" name="Freeform 3"/>
          <p:cNvSpPr/>
          <p:nvPr/>
        </p:nvSpPr>
        <p:spPr>
          <a:xfrm>
            <a:off x="696543" y="1028700"/>
            <a:ext cx="1050097" cy="1010152"/>
          </a:xfrm>
          <a:custGeom>
            <a:avLst/>
            <a:gdLst/>
            <a:ahLst/>
            <a:cxnLst/>
            <a:rect l="l" t="t" r="r" b="b"/>
            <a:pathLst>
              <a:path w="1050097" h="1010152">
                <a:moveTo>
                  <a:pt x="0" y="0"/>
                </a:moveTo>
                <a:lnTo>
                  <a:pt x="1050097" y="0"/>
                </a:lnTo>
                <a:lnTo>
                  <a:pt x="1050097" y="1010152"/>
                </a:lnTo>
                <a:lnTo>
                  <a:pt x="0" y="1010152"/>
                </a:lnTo>
                <a:lnTo>
                  <a:pt x="0" y="0"/>
                </a:lnTo>
                <a:close/>
              </a:path>
            </a:pathLst>
          </a:custGeom>
          <a:blipFill>
            <a:blip r:embed="rId3"/>
            <a:stretch>
              <a:fillRect r="-4998"/>
            </a:stretch>
          </a:blipFill>
        </p:spPr>
      </p:sp>
      <p:sp>
        <p:nvSpPr>
          <p:cNvPr id="4" name="Freeform 4"/>
          <p:cNvSpPr/>
          <p:nvPr/>
        </p:nvSpPr>
        <p:spPr>
          <a:xfrm>
            <a:off x="7043849" y="7886259"/>
            <a:ext cx="1029560" cy="1029560"/>
          </a:xfrm>
          <a:custGeom>
            <a:avLst/>
            <a:gdLst/>
            <a:ahLst/>
            <a:cxnLst/>
            <a:rect l="l" t="t" r="r" b="b"/>
            <a:pathLst>
              <a:path w="1029560" h="1029560">
                <a:moveTo>
                  <a:pt x="0" y="0"/>
                </a:moveTo>
                <a:lnTo>
                  <a:pt x="1029560" y="0"/>
                </a:lnTo>
                <a:lnTo>
                  <a:pt x="1029560" y="1029561"/>
                </a:lnTo>
                <a:lnTo>
                  <a:pt x="0" y="1029561"/>
                </a:lnTo>
                <a:lnTo>
                  <a:pt x="0" y="0"/>
                </a:lnTo>
                <a:close/>
              </a:path>
            </a:pathLst>
          </a:custGeom>
          <a:blipFill>
            <a:blip r:embed="rId4"/>
            <a:stretch>
              <a:fillRect/>
            </a:stretch>
          </a:blipFill>
        </p:spPr>
      </p:sp>
      <p:sp>
        <p:nvSpPr>
          <p:cNvPr id="5" name="Freeform 5"/>
          <p:cNvSpPr/>
          <p:nvPr/>
        </p:nvSpPr>
        <p:spPr>
          <a:xfrm>
            <a:off x="13584767" y="8075952"/>
            <a:ext cx="4703233" cy="758396"/>
          </a:xfrm>
          <a:custGeom>
            <a:avLst/>
            <a:gdLst/>
            <a:ahLst/>
            <a:cxnLst/>
            <a:rect l="l" t="t" r="r" b="b"/>
            <a:pathLst>
              <a:path w="4703233" h="758396">
                <a:moveTo>
                  <a:pt x="0" y="0"/>
                </a:moveTo>
                <a:lnTo>
                  <a:pt x="4703233" y="0"/>
                </a:lnTo>
                <a:lnTo>
                  <a:pt x="4703233" y="758397"/>
                </a:lnTo>
                <a:lnTo>
                  <a:pt x="0" y="758397"/>
                </a:lnTo>
                <a:lnTo>
                  <a:pt x="0" y="0"/>
                </a:lnTo>
                <a:close/>
              </a:path>
            </a:pathLst>
          </a:custGeom>
          <a:blipFill>
            <a:blip r:embed="rId5"/>
            <a:stretch>
              <a:fillRect/>
            </a:stretch>
          </a:blipFill>
        </p:spPr>
      </p:sp>
      <p:sp>
        <p:nvSpPr>
          <p:cNvPr id="6" name="Freeform 6"/>
          <p:cNvSpPr/>
          <p:nvPr/>
        </p:nvSpPr>
        <p:spPr>
          <a:xfrm>
            <a:off x="13618598" y="8714898"/>
            <a:ext cx="4368514" cy="646833"/>
          </a:xfrm>
          <a:custGeom>
            <a:avLst/>
            <a:gdLst/>
            <a:ahLst/>
            <a:cxnLst/>
            <a:rect l="l" t="t" r="r" b="b"/>
            <a:pathLst>
              <a:path w="4368514" h="646833">
                <a:moveTo>
                  <a:pt x="0" y="0"/>
                </a:moveTo>
                <a:lnTo>
                  <a:pt x="4368514" y="0"/>
                </a:lnTo>
                <a:lnTo>
                  <a:pt x="4368514" y="646833"/>
                </a:lnTo>
                <a:lnTo>
                  <a:pt x="0" y="646833"/>
                </a:lnTo>
                <a:lnTo>
                  <a:pt x="0" y="0"/>
                </a:lnTo>
                <a:close/>
              </a:path>
            </a:pathLst>
          </a:custGeom>
          <a:blipFill>
            <a:blip r:embed="rId6"/>
            <a:stretch>
              <a:fillRect b="-13299"/>
            </a:stretch>
          </a:blipFill>
        </p:spPr>
      </p:sp>
      <p:sp>
        <p:nvSpPr>
          <p:cNvPr id="7" name="Freeform 7"/>
          <p:cNvSpPr/>
          <p:nvPr/>
        </p:nvSpPr>
        <p:spPr>
          <a:xfrm>
            <a:off x="98296" y="8083511"/>
            <a:ext cx="932971" cy="977027"/>
          </a:xfrm>
          <a:custGeom>
            <a:avLst/>
            <a:gdLst/>
            <a:ahLst/>
            <a:cxnLst/>
            <a:rect l="l" t="t" r="r" b="b"/>
            <a:pathLst>
              <a:path w="932971" h="977027">
                <a:moveTo>
                  <a:pt x="0" y="0"/>
                </a:moveTo>
                <a:lnTo>
                  <a:pt x="932971" y="0"/>
                </a:lnTo>
                <a:lnTo>
                  <a:pt x="932971" y="977027"/>
                </a:lnTo>
                <a:lnTo>
                  <a:pt x="0" y="977027"/>
                </a:lnTo>
                <a:lnTo>
                  <a:pt x="0" y="0"/>
                </a:lnTo>
                <a:close/>
              </a:path>
            </a:pathLst>
          </a:custGeom>
          <a:blipFill>
            <a:blip r:embed="rId7"/>
            <a:stretch>
              <a:fillRect l="-4722"/>
            </a:stretch>
          </a:blipFill>
        </p:spPr>
      </p:sp>
      <p:sp>
        <p:nvSpPr>
          <p:cNvPr id="8" name="Freeform 8"/>
          <p:cNvSpPr/>
          <p:nvPr/>
        </p:nvSpPr>
        <p:spPr>
          <a:xfrm>
            <a:off x="12825829" y="8382376"/>
            <a:ext cx="792769" cy="1052348"/>
          </a:xfrm>
          <a:custGeom>
            <a:avLst/>
            <a:gdLst/>
            <a:ahLst/>
            <a:cxnLst/>
            <a:rect l="l" t="t" r="r" b="b"/>
            <a:pathLst>
              <a:path w="792769" h="1052348">
                <a:moveTo>
                  <a:pt x="0" y="0"/>
                </a:moveTo>
                <a:lnTo>
                  <a:pt x="792769" y="0"/>
                </a:lnTo>
                <a:lnTo>
                  <a:pt x="792769" y="1052348"/>
                </a:lnTo>
                <a:lnTo>
                  <a:pt x="0" y="1052348"/>
                </a:lnTo>
                <a:lnTo>
                  <a:pt x="0" y="0"/>
                </a:lnTo>
                <a:close/>
              </a:path>
            </a:pathLst>
          </a:custGeom>
          <a:blipFill>
            <a:blip r:embed="rId8"/>
            <a:stretch>
              <a:fillRect/>
            </a:stretch>
          </a:blipFill>
        </p:spPr>
      </p:sp>
      <p:sp>
        <p:nvSpPr>
          <p:cNvPr id="9" name="Freeform 9"/>
          <p:cNvSpPr/>
          <p:nvPr/>
        </p:nvSpPr>
        <p:spPr>
          <a:xfrm>
            <a:off x="487894" y="2600325"/>
            <a:ext cx="5412319" cy="5412319"/>
          </a:xfrm>
          <a:custGeom>
            <a:avLst/>
            <a:gdLst/>
            <a:ahLst/>
            <a:cxnLst/>
            <a:rect l="l" t="t" r="r" b="b"/>
            <a:pathLst>
              <a:path w="5412319" h="5412319">
                <a:moveTo>
                  <a:pt x="0" y="0"/>
                </a:moveTo>
                <a:lnTo>
                  <a:pt x="5412319" y="0"/>
                </a:lnTo>
                <a:lnTo>
                  <a:pt x="5412319" y="5412319"/>
                </a:lnTo>
                <a:lnTo>
                  <a:pt x="0" y="5412319"/>
                </a:lnTo>
                <a:lnTo>
                  <a:pt x="0" y="0"/>
                </a:lnTo>
                <a:close/>
              </a:path>
            </a:pathLst>
          </a:custGeom>
          <a:blipFill>
            <a:blip r:embed="rId9"/>
            <a:stretch>
              <a:fillRect/>
            </a:stretch>
          </a:blipFill>
        </p:spPr>
      </p:sp>
      <p:sp>
        <p:nvSpPr>
          <p:cNvPr id="10" name="Freeform 10"/>
          <p:cNvSpPr/>
          <p:nvPr/>
        </p:nvSpPr>
        <p:spPr>
          <a:xfrm>
            <a:off x="6546242" y="2670478"/>
            <a:ext cx="5413033" cy="5413033"/>
          </a:xfrm>
          <a:custGeom>
            <a:avLst/>
            <a:gdLst/>
            <a:ahLst/>
            <a:cxnLst/>
            <a:rect l="l" t="t" r="r" b="b"/>
            <a:pathLst>
              <a:path w="5413033" h="5413033">
                <a:moveTo>
                  <a:pt x="0" y="0"/>
                </a:moveTo>
                <a:lnTo>
                  <a:pt x="5413032" y="0"/>
                </a:lnTo>
                <a:lnTo>
                  <a:pt x="5413032" y="5413033"/>
                </a:lnTo>
                <a:lnTo>
                  <a:pt x="0" y="5413033"/>
                </a:lnTo>
                <a:lnTo>
                  <a:pt x="0" y="0"/>
                </a:lnTo>
                <a:close/>
              </a:path>
            </a:pathLst>
          </a:custGeom>
          <a:blipFill>
            <a:blip r:embed="rId10"/>
            <a:stretch>
              <a:fillRect/>
            </a:stretch>
          </a:blipFill>
        </p:spPr>
      </p:sp>
      <p:sp>
        <p:nvSpPr>
          <p:cNvPr id="11" name="Freeform 11"/>
          <p:cNvSpPr/>
          <p:nvPr/>
        </p:nvSpPr>
        <p:spPr>
          <a:xfrm>
            <a:off x="12350477" y="2529458"/>
            <a:ext cx="5483186" cy="5483186"/>
          </a:xfrm>
          <a:custGeom>
            <a:avLst/>
            <a:gdLst/>
            <a:ahLst/>
            <a:cxnLst/>
            <a:rect l="l" t="t" r="r" b="b"/>
            <a:pathLst>
              <a:path w="5483186" h="5483186">
                <a:moveTo>
                  <a:pt x="0" y="0"/>
                </a:moveTo>
                <a:lnTo>
                  <a:pt x="5483186" y="0"/>
                </a:lnTo>
                <a:lnTo>
                  <a:pt x="5483186" y="5483186"/>
                </a:lnTo>
                <a:lnTo>
                  <a:pt x="0" y="5483186"/>
                </a:lnTo>
                <a:lnTo>
                  <a:pt x="0" y="0"/>
                </a:lnTo>
                <a:close/>
              </a:path>
            </a:pathLst>
          </a:custGeom>
          <a:blipFill>
            <a:blip r:embed="rId11"/>
            <a:stretch>
              <a:fillRect/>
            </a:stretch>
          </a:blipFill>
        </p:spPr>
      </p:sp>
      <p:sp>
        <p:nvSpPr>
          <p:cNvPr id="12" name="TextBox 12"/>
          <p:cNvSpPr txBox="1"/>
          <p:nvPr/>
        </p:nvSpPr>
        <p:spPr>
          <a:xfrm>
            <a:off x="2372538" y="1019175"/>
            <a:ext cx="14956511" cy="1581150"/>
          </a:xfrm>
          <a:prstGeom prst="rect">
            <a:avLst/>
          </a:prstGeom>
        </p:spPr>
        <p:txBody>
          <a:bodyPr lIns="0" tIns="0" rIns="0" bIns="0" rtlCol="0" anchor="t">
            <a:spAutoFit/>
          </a:bodyPr>
          <a:lstStyle/>
          <a:p>
            <a:pPr algn="ctr">
              <a:lnSpc>
                <a:spcPts val="4149"/>
              </a:lnSpc>
            </a:pPr>
            <a:r>
              <a:rPr lang="en-US" sz="3457" b="1">
                <a:solidFill>
                  <a:srgbClr val="FFFFFF"/>
                </a:solidFill>
                <a:latin typeface="Raleway 1 Bold"/>
                <a:ea typeface="Raleway 1 Bold"/>
                <a:cs typeface="Raleway 1 Bold"/>
                <a:sym typeface="Raleway 1 Bold"/>
              </a:rPr>
              <a:t>Дарек: Кыргыз Республикасы, Бишкек шаары, Чүй проспектиси, 265а, Улуттук илимдер академиясынын имараты, 2-кабат, </a:t>
            </a:r>
          </a:p>
          <a:p>
            <a:pPr algn="ctr">
              <a:lnSpc>
                <a:spcPts val="4149"/>
              </a:lnSpc>
            </a:pPr>
            <a:r>
              <a:rPr lang="en-US" sz="3457" b="1">
                <a:solidFill>
                  <a:srgbClr val="FFFFFF"/>
                </a:solidFill>
                <a:latin typeface="Raleway 1 Bold"/>
                <a:ea typeface="Raleway 1 Bold"/>
                <a:cs typeface="Raleway 1 Bold"/>
                <a:sym typeface="Raleway 1 Bold"/>
              </a:rPr>
              <a:t>батыш канаты</a:t>
            </a:r>
          </a:p>
        </p:txBody>
      </p:sp>
      <p:sp>
        <p:nvSpPr>
          <p:cNvPr id="13" name="TextBox 13"/>
          <p:cNvSpPr txBox="1"/>
          <p:nvPr/>
        </p:nvSpPr>
        <p:spPr>
          <a:xfrm>
            <a:off x="856956" y="8971640"/>
            <a:ext cx="5066302" cy="490136"/>
          </a:xfrm>
          <a:prstGeom prst="rect">
            <a:avLst/>
          </a:prstGeom>
        </p:spPr>
        <p:txBody>
          <a:bodyPr lIns="0" tIns="0" rIns="0" bIns="0" rtlCol="0" anchor="t">
            <a:spAutoFit/>
          </a:bodyPr>
          <a:lstStyle/>
          <a:p>
            <a:pPr algn="ctr">
              <a:lnSpc>
                <a:spcPts val="3959"/>
              </a:lnSpc>
              <a:spcBef>
                <a:spcPct val="0"/>
              </a:spcBef>
            </a:pPr>
            <a:r>
              <a:rPr lang="en-US" sz="2828" b="1">
                <a:solidFill>
                  <a:srgbClr val="13538A"/>
                </a:solidFill>
                <a:latin typeface="Raleway 1 Bold"/>
                <a:ea typeface="Raleway 1 Bold"/>
                <a:cs typeface="Raleway 1 Bold"/>
                <a:sym typeface="Raleway 1 Bold"/>
              </a:rPr>
              <a:t>Телефон: </a:t>
            </a:r>
            <a:r>
              <a:rPr lang="en-US" sz="2828" b="1">
                <a:solidFill>
                  <a:srgbClr val="F78012"/>
                </a:solidFill>
                <a:latin typeface="Raleway 1 Bold"/>
                <a:ea typeface="Raleway 1 Bold"/>
                <a:cs typeface="Raleway 1 Bold"/>
                <a:sym typeface="Raleway 1 Bold"/>
              </a:rPr>
              <a:t>+(996) 990 950 850</a:t>
            </a:r>
          </a:p>
        </p:txBody>
      </p:sp>
      <p:sp>
        <p:nvSpPr>
          <p:cNvPr id="14" name="TextBox 14"/>
          <p:cNvSpPr txBox="1"/>
          <p:nvPr/>
        </p:nvSpPr>
        <p:spPr>
          <a:xfrm>
            <a:off x="6546242" y="8411693"/>
            <a:ext cx="5950071" cy="845311"/>
          </a:xfrm>
          <a:prstGeom prst="rect">
            <a:avLst/>
          </a:prstGeom>
        </p:spPr>
        <p:txBody>
          <a:bodyPr lIns="0" tIns="0" rIns="0" bIns="0" rtlCol="0" anchor="t">
            <a:spAutoFit/>
          </a:bodyPr>
          <a:lstStyle/>
          <a:p>
            <a:pPr algn="ctr">
              <a:lnSpc>
                <a:spcPts val="3303"/>
              </a:lnSpc>
            </a:pPr>
            <a:r>
              <a:rPr lang="en-US" sz="2799" b="1">
                <a:solidFill>
                  <a:srgbClr val="034D91"/>
                </a:solidFill>
                <a:latin typeface="Open Sans Bold"/>
                <a:ea typeface="Open Sans Bold"/>
                <a:cs typeface="Open Sans Bold"/>
                <a:sym typeface="Open Sans Bold"/>
              </a:rPr>
              <a:t>Instagram:</a:t>
            </a:r>
            <a:r>
              <a:rPr lang="en-US" sz="2799" b="1">
                <a:solidFill>
                  <a:srgbClr val="F78012"/>
                </a:solidFill>
                <a:latin typeface="Open Sans Bold"/>
                <a:ea typeface="Open Sans Bold"/>
                <a:cs typeface="Open Sans Bold"/>
                <a:sym typeface="Open Sans Bold"/>
              </a:rPr>
              <a:t> @jeke_maalymatty_korgoo</a:t>
            </a:r>
          </a:p>
        </p:txBody>
      </p:sp>
      <p:sp>
        <p:nvSpPr>
          <p:cNvPr id="15" name="TextBox 15"/>
          <p:cNvSpPr txBox="1"/>
          <p:nvPr/>
        </p:nvSpPr>
        <p:spPr>
          <a:xfrm>
            <a:off x="5923258" y="247650"/>
            <a:ext cx="7308354" cy="781050"/>
          </a:xfrm>
          <a:prstGeom prst="rect">
            <a:avLst/>
          </a:prstGeom>
        </p:spPr>
        <p:txBody>
          <a:bodyPr lIns="0" tIns="0" rIns="0" bIns="0" rtlCol="0" anchor="t">
            <a:spAutoFit/>
          </a:bodyPr>
          <a:lstStyle/>
          <a:p>
            <a:pPr algn="ctr">
              <a:lnSpc>
                <a:spcPts val="6300"/>
              </a:lnSpc>
              <a:spcBef>
                <a:spcPct val="0"/>
              </a:spcBef>
            </a:pPr>
            <a:r>
              <a:rPr lang="en-US" sz="4500" b="1">
                <a:solidFill>
                  <a:srgbClr val="FFFFFF"/>
                </a:solidFill>
                <a:latin typeface="Raleway 2 Bold"/>
                <a:ea typeface="Raleway 2 Bold"/>
                <a:cs typeface="Raleway 2 Bold"/>
                <a:sym typeface="Raleway 2 Bold"/>
              </a:rPr>
              <a:t>Байланыш маалыматтары</a:t>
            </a:r>
          </a:p>
        </p:txBody>
      </p:sp>
      <p:sp>
        <p:nvSpPr>
          <p:cNvPr id="16" name="TextBox 16"/>
          <p:cNvSpPr txBox="1"/>
          <p:nvPr/>
        </p:nvSpPr>
        <p:spPr>
          <a:xfrm>
            <a:off x="487894" y="8315701"/>
            <a:ext cx="6723358" cy="498504"/>
          </a:xfrm>
          <a:prstGeom prst="rect">
            <a:avLst/>
          </a:prstGeom>
        </p:spPr>
        <p:txBody>
          <a:bodyPr lIns="0" tIns="0" rIns="0" bIns="0" rtlCol="0" anchor="t">
            <a:spAutoFit/>
          </a:bodyPr>
          <a:lstStyle/>
          <a:p>
            <a:pPr algn="ctr">
              <a:lnSpc>
                <a:spcPts val="4023"/>
              </a:lnSpc>
              <a:spcBef>
                <a:spcPct val="0"/>
              </a:spcBef>
            </a:pPr>
            <a:r>
              <a:rPr lang="en-US" sz="2873" b="1">
                <a:solidFill>
                  <a:srgbClr val="F78012"/>
                </a:solidFill>
                <a:latin typeface="Raleway 1 Bold"/>
                <a:ea typeface="Raleway 1 Bold"/>
                <a:cs typeface="Raleway 1 Bold"/>
                <a:sym typeface="Raleway 1 Bold"/>
              </a:rPr>
              <a:t>Жеке маалыматтарды коргоо</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a:hlinkClick r:id="rId2" tooltip="https://haveibeenpwned.com"/>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375" t="-51112" b="-51112"/>
            </a:stretch>
          </a:blipFill>
        </p:spPr>
      </p:sp>
      <p:sp>
        <p:nvSpPr>
          <p:cNvPr id="3" name="Freeform 3"/>
          <p:cNvSpPr/>
          <p:nvPr/>
        </p:nvSpPr>
        <p:spPr>
          <a:xfrm rot="5695205">
            <a:off x="9410162" y="-2430224"/>
            <a:ext cx="11916182" cy="13850101"/>
          </a:xfrm>
          <a:custGeom>
            <a:avLst/>
            <a:gdLst/>
            <a:ahLst/>
            <a:cxnLst/>
            <a:rect l="l" t="t" r="r" b="b"/>
            <a:pathLst>
              <a:path w="11916182" h="13850101">
                <a:moveTo>
                  <a:pt x="0" y="0"/>
                </a:moveTo>
                <a:lnTo>
                  <a:pt x="11916182" y="0"/>
                </a:lnTo>
                <a:lnTo>
                  <a:pt x="11916182" y="13850101"/>
                </a:lnTo>
                <a:lnTo>
                  <a:pt x="0" y="13850101"/>
                </a:lnTo>
                <a:lnTo>
                  <a:pt x="0" y="0"/>
                </a:lnTo>
                <a:close/>
              </a:path>
            </a:pathLst>
          </a:custGeom>
          <a:blipFill>
            <a:blip r:embed="rId4"/>
            <a:stretch>
              <a:fillRect l="-22797" t="-7811" b="-7811"/>
            </a:stretch>
          </a:blipFill>
        </p:spPr>
      </p:sp>
      <p:sp>
        <p:nvSpPr>
          <p:cNvPr id="4" name="Freeform 4"/>
          <p:cNvSpPr/>
          <p:nvPr/>
        </p:nvSpPr>
        <p:spPr>
          <a:xfrm>
            <a:off x="4862743"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2588596" y="7449663"/>
            <a:ext cx="8028719" cy="6671135"/>
          </a:xfrm>
          <a:custGeom>
            <a:avLst/>
            <a:gdLst/>
            <a:ahLst/>
            <a:cxnLst/>
            <a:rect l="l" t="t" r="r" b="b"/>
            <a:pathLst>
              <a:path w="8028719" h="6671135">
                <a:moveTo>
                  <a:pt x="0" y="0"/>
                </a:moveTo>
                <a:lnTo>
                  <a:pt x="8028718" y="0"/>
                </a:lnTo>
                <a:lnTo>
                  <a:pt x="8028718" y="6671135"/>
                </a:lnTo>
                <a:lnTo>
                  <a:pt x="0" y="667113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18288000" cy="7962658"/>
          </a:xfrm>
          <a:custGeom>
            <a:avLst/>
            <a:gdLst/>
            <a:ahLst/>
            <a:cxnLst/>
            <a:rect l="l" t="t" r="r" b="b"/>
            <a:pathLst>
              <a:path w="18288000" h="7962658">
                <a:moveTo>
                  <a:pt x="0" y="0"/>
                </a:moveTo>
                <a:lnTo>
                  <a:pt x="18288000" y="0"/>
                </a:lnTo>
                <a:lnTo>
                  <a:pt x="18288000" y="7962658"/>
                </a:lnTo>
                <a:lnTo>
                  <a:pt x="0" y="7962658"/>
                </a:lnTo>
                <a:lnTo>
                  <a:pt x="0" y="0"/>
                </a:lnTo>
                <a:close/>
              </a:path>
            </a:pathLst>
          </a:custGeom>
          <a:blipFill>
            <a:blip r:embed="rId4"/>
            <a:stretch>
              <a:fillRect l="-25753" t="-52737" b="-81928"/>
            </a:stretch>
          </a:blipFill>
        </p:spPr>
      </p:sp>
      <p:sp>
        <p:nvSpPr>
          <p:cNvPr id="4" name="Freeform 4"/>
          <p:cNvSpPr/>
          <p:nvPr/>
        </p:nvSpPr>
        <p:spPr>
          <a:xfrm rot="896433">
            <a:off x="5186395" y="-4917908"/>
            <a:ext cx="17589965" cy="14489733"/>
          </a:xfrm>
          <a:custGeom>
            <a:avLst/>
            <a:gdLst/>
            <a:ahLst/>
            <a:cxnLst/>
            <a:rect l="l" t="t" r="r" b="b"/>
            <a:pathLst>
              <a:path w="17589965" h="14489733">
                <a:moveTo>
                  <a:pt x="0" y="0"/>
                </a:moveTo>
                <a:lnTo>
                  <a:pt x="17589965" y="0"/>
                </a:lnTo>
                <a:lnTo>
                  <a:pt x="17589965" y="14489733"/>
                </a:lnTo>
                <a:lnTo>
                  <a:pt x="0" y="14489733"/>
                </a:lnTo>
                <a:lnTo>
                  <a:pt x="0" y="0"/>
                </a:lnTo>
                <a:close/>
              </a:path>
            </a:pathLst>
          </a:custGeom>
          <a:blipFill>
            <a:blip r:embed="rId5"/>
            <a:stretch>
              <a:fillRect/>
            </a:stretch>
          </a:blipFill>
        </p:spPr>
      </p:sp>
      <p:sp>
        <p:nvSpPr>
          <p:cNvPr id="5" name="Freeform 5"/>
          <p:cNvSpPr/>
          <p:nvPr/>
        </p:nvSpPr>
        <p:spPr>
          <a:xfrm>
            <a:off x="699342" y="379444"/>
            <a:ext cx="1563154" cy="942855"/>
          </a:xfrm>
          <a:custGeom>
            <a:avLst/>
            <a:gdLst/>
            <a:ahLst/>
            <a:cxnLst/>
            <a:rect l="l" t="t" r="r" b="b"/>
            <a:pathLst>
              <a:path w="1563154" h="942855">
                <a:moveTo>
                  <a:pt x="0" y="0"/>
                </a:moveTo>
                <a:lnTo>
                  <a:pt x="1563154" y="0"/>
                </a:lnTo>
                <a:lnTo>
                  <a:pt x="1563154" y="942855"/>
                </a:lnTo>
                <a:lnTo>
                  <a:pt x="0" y="942855"/>
                </a:lnTo>
                <a:lnTo>
                  <a:pt x="0" y="0"/>
                </a:lnTo>
                <a:close/>
              </a:path>
            </a:pathLst>
          </a:custGeom>
          <a:blipFill>
            <a:blip r:embed="rId6"/>
            <a:stretch>
              <a:fillRect/>
            </a:stretch>
          </a:blipFill>
        </p:spPr>
      </p:sp>
      <p:sp>
        <p:nvSpPr>
          <p:cNvPr id="6" name="Freeform 6"/>
          <p:cNvSpPr/>
          <p:nvPr/>
        </p:nvSpPr>
        <p:spPr>
          <a:xfrm>
            <a:off x="16554980" y="379444"/>
            <a:ext cx="1240636" cy="827091"/>
          </a:xfrm>
          <a:custGeom>
            <a:avLst/>
            <a:gdLst/>
            <a:ahLst/>
            <a:cxnLst/>
            <a:rect l="l" t="t" r="r" b="b"/>
            <a:pathLst>
              <a:path w="1240636" h="827091">
                <a:moveTo>
                  <a:pt x="0" y="0"/>
                </a:moveTo>
                <a:lnTo>
                  <a:pt x="1240636" y="0"/>
                </a:lnTo>
                <a:lnTo>
                  <a:pt x="1240636" y="827091"/>
                </a:lnTo>
                <a:lnTo>
                  <a:pt x="0" y="827091"/>
                </a:lnTo>
                <a:lnTo>
                  <a:pt x="0" y="0"/>
                </a:lnTo>
                <a:close/>
              </a:path>
            </a:pathLst>
          </a:custGeom>
          <a:blipFill>
            <a:blip r:embed="rId7"/>
            <a:stretch>
              <a:fillRect/>
            </a:stretch>
          </a:blipFill>
        </p:spPr>
      </p:sp>
      <p:sp>
        <p:nvSpPr>
          <p:cNvPr id="7" name="Freeform 7"/>
          <p:cNvSpPr/>
          <p:nvPr/>
        </p:nvSpPr>
        <p:spPr>
          <a:xfrm>
            <a:off x="14894422" y="9031796"/>
            <a:ext cx="1660559" cy="591506"/>
          </a:xfrm>
          <a:custGeom>
            <a:avLst/>
            <a:gdLst/>
            <a:ahLst/>
            <a:cxnLst/>
            <a:rect l="l" t="t" r="r" b="b"/>
            <a:pathLst>
              <a:path w="1660559" h="591506">
                <a:moveTo>
                  <a:pt x="0" y="0"/>
                </a:moveTo>
                <a:lnTo>
                  <a:pt x="1660558" y="0"/>
                </a:lnTo>
                <a:lnTo>
                  <a:pt x="1660558" y="591506"/>
                </a:lnTo>
                <a:lnTo>
                  <a:pt x="0" y="591506"/>
                </a:lnTo>
                <a:lnTo>
                  <a:pt x="0" y="0"/>
                </a:lnTo>
                <a:close/>
              </a:path>
            </a:pathLst>
          </a:custGeom>
          <a:blipFill>
            <a:blip r:embed="rId8"/>
            <a:stretch>
              <a:fillRect/>
            </a:stretch>
          </a:blipFill>
        </p:spPr>
      </p:sp>
      <p:sp>
        <p:nvSpPr>
          <p:cNvPr id="8" name="Freeform 8"/>
          <p:cNvSpPr/>
          <p:nvPr/>
        </p:nvSpPr>
        <p:spPr>
          <a:xfrm>
            <a:off x="16554980" y="9031796"/>
            <a:ext cx="1527581" cy="634889"/>
          </a:xfrm>
          <a:custGeom>
            <a:avLst/>
            <a:gdLst/>
            <a:ahLst/>
            <a:cxnLst/>
            <a:rect l="l" t="t" r="r" b="b"/>
            <a:pathLst>
              <a:path w="1527581" h="634889">
                <a:moveTo>
                  <a:pt x="0" y="0"/>
                </a:moveTo>
                <a:lnTo>
                  <a:pt x="1527582" y="0"/>
                </a:lnTo>
                <a:lnTo>
                  <a:pt x="1527582" y="634889"/>
                </a:lnTo>
                <a:lnTo>
                  <a:pt x="0" y="634889"/>
                </a:lnTo>
                <a:lnTo>
                  <a:pt x="0" y="0"/>
                </a:lnTo>
                <a:close/>
              </a:path>
            </a:pathLst>
          </a:custGeom>
          <a:blipFill>
            <a:blip r:embed="rId9"/>
            <a:stretch>
              <a:fillRect/>
            </a:stretch>
          </a:blipFill>
        </p:spPr>
      </p:sp>
      <p:sp>
        <p:nvSpPr>
          <p:cNvPr id="9" name="TextBox 9"/>
          <p:cNvSpPr txBox="1"/>
          <p:nvPr/>
        </p:nvSpPr>
        <p:spPr>
          <a:xfrm>
            <a:off x="1876069" y="6282690"/>
            <a:ext cx="772854" cy="342900"/>
          </a:xfrm>
          <a:prstGeom prst="rect">
            <a:avLst/>
          </a:prstGeom>
        </p:spPr>
        <p:txBody>
          <a:bodyPr lIns="0" tIns="0" rIns="0" bIns="0" rtlCol="0" anchor="t">
            <a:spAutoFit/>
          </a:bodyPr>
          <a:lstStyle/>
          <a:p>
            <a:pPr algn="ctr">
              <a:lnSpc>
                <a:spcPts val="2760"/>
              </a:lnSpc>
            </a:pPr>
            <a:endParaRPr/>
          </a:p>
        </p:txBody>
      </p:sp>
      <p:sp>
        <p:nvSpPr>
          <p:cNvPr id="10" name="Freeform 10"/>
          <p:cNvSpPr/>
          <p:nvPr/>
        </p:nvSpPr>
        <p:spPr>
          <a:xfrm>
            <a:off x="13869764" y="9031796"/>
            <a:ext cx="686682" cy="859899"/>
          </a:xfrm>
          <a:custGeom>
            <a:avLst/>
            <a:gdLst/>
            <a:ahLst/>
            <a:cxnLst/>
            <a:rect l="l" t="t" r="r" b="b"/>
            <a:pathLst>
              <a:path w="686682" h="859899">
                <a:moveTo>
                  <a:pt x="0" y="0"/>
                </a:moveTo>
                <a:lnTo>
                  <a:pt x="686682" y="0"/>
                </a:lnTo>
                <a:lnTo>
                  <a:pt x="686682" y="859899"/>
                </a:lnTo>
                <a:lnTo>
                  <a:pt x="0" y="859899"/>
                </a:lnTo>
                <a:lnTo>
                  <a:pt x="0" y="0"/>
                </a:lnTo>
                <a:close/>
              </a:path>
            </a:pathLst>
          </a:custGeom>
          <a:blipFill>
            <a:blip r:embed="rId10"/>
            <a:stretch>
              <a:fillRect l="-37120" t="-21081" r="-37654" b="-18487"/>
            </a:stretch>
          </a:blipFill>
        </p:spPr>
      </p:sp>
      <p:sp>
        <p:nvSpPr>
          <p:cNvPr id="11" name="TextBox 11"/>
          <p:cNvSpPr txBox="1"/>
          <p:nvPr/>
        </p:nvSpPr>
        <p:spPr>
          <a:xfrm>
            <a:off x="3817758" y="3461284"/>
            <a:ext cx="7977424" cy="1334278"/>
          </a:xfrm>
          <a:prstGeom prst="rect">
            <a:avLst/>
          </a:prstGeom>
        </p:spPr>
        <p:txBody>
          <a:bodyPr lIns="0" tIns="0" rIns="0" bIns="0" rtlCol="0" anchor="t">
            <a:spAutoFit/>
          </a:bodyPr>
          <a:lstStyle/>
          <a:p>
            <a:pPr algn="ctr">
              <a:lnSpc>
                <a:spcPts val="5391"/>
              </a:lnSpc>
              <a:spcBef>
                <a:spcPct val="0"/>
              </a:spcBef>
            </a:pPr>
            <a:r>
              <a:rPr lang="en-US" sz="3850" b="1">
                <a:solidFill>
                  <a:srgbClr val="FFDE59"/>
                </a:solidFill>
                <a:latin typeface="Raleway 1 Bold"/>
                <a:ea typeface="Raleway 1 Bold"/>
                <a:cs typeface="Raleway 1 Bold"/>
                <a:sym typeface="Raleway 1 Bold"/>
              </a:rPr>
              <a:t>Көңүл бургандарыңыздарга </a:t>
            </a:r>
          </a:p>
          <a:p>
            <a:pPr algn="ctr">
              <a:lnSpc>
                <a:spcPts val="5391"/>
              </a:lnSpc>
              <a:spcBef>
                <a:spcPct val="0"/>
              </a:spcBef>
            </a:pPr>
            <a:r>
              <a:rPr lang="en-US" sz="3850" b="1">
                <a:solidFill>
                  <a:srgbClr val="FFDE59"/>
                </a:solidFill>
                <a:latin typeface="Raleway 1 Bold"/>
                <a:ea typeface="Raleway 1 Bold"/>
                <a:cs typeface="Raleway 1 Bold"/>
                <a:sym typeface="Raleway 1 Bold"/>
              </a:rPr>
              <a:t>рахмат!</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grpSp>
        <p:nvGrpSpPr>
          <p:cNvPr id="6" name="Group 6"/>
          <p:cNvGrpSpPr/>
          <p:nvPr/>
        </p:nvGrpSpPr>
        <p:grpSpPr>
          <a:xfrm>
            <a:off x="8891441" y="6191824"/>
            <a:ext cx="3519292" cy="4095176"/>
            <a:chOff x="0" y="0"/>
            <a:chExt cx="698500" cy="812800"/>
          </a:xfrm>
        </p:grpSpPr>
        <p:sp>
          <p:nvSpPr>
            <p:cNvPr id="7" name="Freeform 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grpSp>
        <p:nvGrpSpPr>
          <p:cNvPr id="9" name="Group 9"/>
          <p:cNvGrpSpPr/>
          <p:nvPr/>
        </p:nvGrpSpPr>
        <p:grpSpPr>
          <a:xfrm>
            <a:off x="1958585" y="3026384"/>
            <a:ext cx="3563934" cy="4053193"/>
            <a:chOff x="0" y="0"/>
            <a:chExt cx="714687" cy="812800"/>
          </a:xfrm>
        </p:grpSpPr>
        <p:sp>
          <p:nvSpPr>
            <p:cNvPr id="10" name="Freeform 10"/>
            <p:cNvSpPr/>
            <p:nvPr/>
          </p:nvSpPr>
          <p:spPr>
            <a:xfrm>
              <a:off x="0" y="0"/>
              <a:ext cx="714687" cy="812800"/>
            </a:xfrm>
            <a:custGeom>
              <a:avLst/>
              <a:gdLst/>
              <a:ahLst/>
              <a:cxnLst/>
              <a:rect l="l" t="t" r="r" b="b"/>
              <a:pathLst>
                <a:path w="714687" h="812800">
                  <a:moveTo>
                    <a:pt x="357344" y="0"/>
                  </a:moveTo>
                  <a:lnTo>
                    <a:pt x="714687" y="203200"/>
                  </a:lnTo>
                  <a:lnTo>
                    <a:pt x="714687" y="609600"/>
                  </a:lnTo>
                  <a:lnTo>
                    <a:pt x="357344" y="812800"/>
                  </a:lnTo>
                  <a:lnTo>
                    <a:pt x="0" y="609600"/>
                  </a:lnTo>
                  <a:lnTo>
                    <a:pt x="0" y="203200"/>
                  </a:lnTo>
                  <a:lnTo>
                    <a:pt x="357344" y="0"/>
                  </a:lnTo>
                  <a:close/>
                </a:path>
              </a:pathLst>
            </a:custGeom>
            <a:solidFill>
              <a:srgbClr val="023972"/>
            </a:solidFill>
          </p:spPr>
        </p:sp>
        <p:sp>
          <p:nvSpPr>
            <p:cNvPr id="11" name="TextBox 11"/>
            <p:cNvSpPr txBox="1"/>
            <p:nvPr/>
          </p:nvSpPr>
          <p:spPr>
            <a:xfrm>
              <a:off x="0" y="82550"/>
              <a:ext cx="714687" cy="590550"/>
            </a:xfrm>
            <a:prstGeom prst="rect">
              <a:avLst/>
            </a:prstGeom>
          </p:spPr>
          <p:txBody>
            <a:bodyPr lIns="50800" tIns="50800" rIns="50800" bIns="50800" rtlCol="0" anchor="ctr"/>
            <a:lstStyle/>
            <a:p>
              <a:pPr algn="ctr">
                <a:lnSpc>
                  <a:spcPts val="3499"/>
                </a:lnSpc>
              </a:pPr>
              <a:endParaRPr/>
            </a:p>
          </p:txBody>
        </p:sp>
      </p:grpSp>
      <p:grpSp>
        <p:nvGrpSpPr>
          <p:cNvPr id="12" name="Group 12"/>
          <p:cNvGrpSpPr/>
          <p:nvPr/>
        </p:nvGrpSpPr>
        <p:grpSpPr>
          <a:xfrm>
            <a:off x="6664550" y="3015488"/>
            <a:ext cx="3519292" cy="4095176"/>
            <a:chOff x="0" y="0"/>
            <a:chExt cx="698500" cy="812800"/>
          </a:xfrm>
        </p:grpSpPr>
        <p:sp>
          <p:nvSpPr>
            <p:cNvPr id="13" name="Freeform 1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14" name="TextBox 14"/>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grpSp>
        <p:nvGrpSpPr>
          <p:cNvPr id="15" name="Group 15"/>
          <p:cNvGrpSpPr/>
          <p:nvPr/>
        </p:nvGrpSpPr>
        <p:grpSpPr>
          <a:xfrm>
            <a:off x="4209904" y="6202719"/>
            <a:ext cx="3500565" cy="4073385"/>
            <a:chOff x="0" y="0"/>
            <a:chExt cx="698500" cy="812800"/>
          </a:xfrm>
        </p:grpSpPr>
        <p:sp>
          <p:nvSpPr>
            <p:cNvPr id="16" name="Freeform 1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17" name="TextBox 17"/>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grpSp>
        <p:nvGrpSpPr>
          <p:cNvPr id="18" name="Group 18"/>
          <p:cNvGrpSpPr/>
          <p:nvPr/>
        </p:nvGrpSpPr>
        <p:grpSpPr>
          <a:xfrm>
            <a:off x="13735518" y="6191824"/>
            <a:ext cx="3500565" cy="4073385"/>
            <a:chOff x="0" y="0"/>
            <a:chExt cx="698500" cy="812800"/>
          </a:xfrm>
        </p:grpSpPr>
        <p:sp>
          <p:nvSpPr>
            <p:cNvPr id="19" name="Freeform 1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20" name="TextBox 20"/>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grpSp>
        <p:nvGrpSpPr>
          <p:cNvPr id="21" name="Group 21"/>
          <p:cNvGrpSpPr/>
          <p:nvPr/>
        </p:nvGrpSpPr>
        <p:grpSpPr>
          <a:xfrm>
            <a:off x="11410287" y="3095912"/>
            <a:ext cx="3519292" cy="4095176"/>
            <a:chOff x="0" y="0"/>
            <a:chExt cx="698500" cy="812800"/>
          </a:xfrm>
        </p:grpSpPr>
        <p:sp>
          <p:nvSpPr>
            <p:cNvPr id="22" name="Freeform 2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23" name="TextBox 23"/>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sp>
        <p:nvSpPr>
          <p:cNvPr id="24" name="Freeform 24"/>
          <p:cNvSpPr/>
          <p:nvPr/>
        </p:nvSpPr>
        <p:spPr>
          <a:xfrm>
            <a:off x="2800772" y="5265715"/>
            <a:ext cx="1180080" cy="1085674"/>
          </a:xfrm>
          <a:custGeom>
            <a:avLst/>
            <a:gdLst/>
            <a:ahLst/>
            <a:cxnLst/>
            <a:rect l="l" t="t" r="r" b="b"/>
            <a:pathLst>
              <a:path w="1180080" h="1085674">
                <a:moveTo>
                  <a:pt x="0" y="0"/>
                </a:moveTo>
                <a:lnTo>
                  <a:pt x="1180081" y="0"/>
                </a:lnTo>
                <a:lnTo>
                  <a:pt x="1180081" y="1085674"/>
                </a:lnTo>
                <a:lnTo>
                  <a:pt x="0" y="1085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5300860" y="6735078"/>
            <a:ext cx="1229370" cy="691521"/>
          </a:xfrm>
          <a:custGeom>
            <a:avLst/>
            <a:gdLst/>
            <a:ahLst/>
            <a:cxnLst/>
            <a:rect l="l" t="t" r="r" b="b"/>
            <a:pathLst>
              <a:path w="1229370" h="691521">
                <a:moveTo>
                  <a:pt x="0" y="0"/>
                </a:moveTo>
                <a:lnTo>
                  <a:pt x="1229370" y="0"/>
                </a:lnTo>
                <a:lnTo>
                  <a:pt x="1229370" y="691521"/>
                </a:lnTo>
                <a:lnTo>
                  <a:pt x="0" y="691521"/>
                </a:lnTo>
                <a:lnTo>
                  <a:pt x="0" y="0"/>
                </a:lnTo>
                <a:close/>
              </a:path>
            </a:pathLst>
          </a:custGeom>
          <a:blipFill>
            <a:blip r:embed="rId8"/>
            <a:stretch>
              <a:fillRect t="-16333" b="-16333"/>
            </a:stretch>
          </a:blipFill>
        </p:spPr>
      </p:sp>
      <p:sp>
        <p:nvSpPr>
          <p:cNvPr id="26" name="Freeform 26"/>
          <p:cNvSpPr/>
          <p:nvPr/>
        </p:nvSpPr>
        <p:spPr>
          <a:xfrm>
            <a:off x="9924636" y="8577480"/>
            <a:ext cx="1348694" cy="922016"/>
          </a:xfrm>
          <a:custGeom>
            <a:avLst/>
            <a:gdLst/>
            <a:ahLst/>
            <a:cxnLst/>
            <a:rect l="l" t="t" r="r" b="b"/>
            <a:pathLst>
              <a:path w="1348694" h="922016">
                <a:moveTo>
                  <a:pt x="0" y="0"/>
                </a:moveTo>
                <a:lnTo>
                  <a:pt x="1348694" y="0"/>
                </a:lnTo>
                <a:lnTo>
                  <a:pt x="1348694" y="922017"/>
                </a:lnTo>
                <a:lnTo>
                  <a:pt x="0" y="922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7" name="Picture 27"/>
          <p:cNvPicPr>
            <a:picLocks noChangeAspect="1"/>
          </p:cNvPicPr>
          <p:nvPr/>
        </p:nvPicPr>
        <p:blipFill>
          <a:blip r:embed="rId11"/>
          <a:srcRect/>
          <a:stretch>
            <a:fillRect/>
          </a:stretch>
        </p:blipFill>
        <p:spPr>
          <a:xfrm>
            <a:off x="7223446" y="3671615"/>
            <a:ext cx="2401499" cy="1308817"/>
          </a:xfrm>
          <a:prstGeom prst="rect">
            <a:avLst/>
          </a:prstGeom>
        </p:spPr>
      </p:pic>
      <p:sp>
        <p:nvSpPr>
          <p:cNvPr id="28" name="Freeform 28"/>
          <p:cNvSpPr/>
          <p:nvPr/>
        </p:nvSpPr>
        <p:spPr>
          <a:xfrm>
            <a:off x="12561886" y="5265715"/>
            <a:ext cx="1225348" cy="1257353"/>
          </a:xfrm>
          <a:custGeom>
            <a:avLst/>
            <a:gdLst/>
            <a:ahLst/>
            <a:cxnLst/>
            <a:rect l="l" t="t" r="r" b="b"/>
            <a:pathLst>
              <a:path w="1225348" h="1257353">
                <a:moveTo>
                  <a:pt x="0" y="0"/>
                </a:moveTo>
                <a:lnTo>
                  <a:pt x="1225348" y="0"/>
                </a:lnTo>
                <a:lnTo>
                  <a:pt x="1225348" y="1257353"/>
                </a:lnTo>
                <a:lnTo>
                  <a:pt x="0" y="12573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TextBox 29"/>
          <p:cNvSpPr txBox="1"/>
          <p:nvPr/>
        </p:nvSpPr>
        <p:spPr>
          <a:xfrm>
            <a:off x="8819662" y="7046943"/>
            <a:ext cx="3806663" cy="1253503"/>
          </a:xfrm>
          <a:prstGeom prst="rect">
            <a:avLst/>
          </a:prstGeom>
        </p:spPr>
        <p:txBody>
          <a:bodyPr lIns="0" tIns="0" rIns="0" bIns="0" rtlCol="0" anchor="t">
            <a:spAutoFit/>
          </a:bodyPr>
          <a:lstStyle/>
          <a:p>
            <a:pPr algn="ctr">
              <a:lnSpc>
                <a:spcPts val="3359"/>
              </a:lnSpc>
              <a:spcBef>
                <a:spcPct val="0"/>
              </a:spcBef>
            </a:pPr>
            <a:r>
              <a:rPr lang="en-US" sz="2399" b="1">
                <a:solidFill>
                  <a:srgbClr val="FEFFFD"/>
                </a:solidFill>
                <a:latin typeface="Raleway 1 Bold"/>
                <a:ea typeface="Raleway 1 Bold"/>
                <a:cs typeface="Raleway 1 Bold"/>
                <a:sym typeface="Raleway 1 Bold"/>
              </a:rPr>
              <a:t>расалык же </a:t>
            </a:r>
          </a:p>
          <a:p>
            <a:pPr algn="ctr">
              <a:lnSpc>
                <a:spcPts val="3359"/>
              </a:lnSpc>
              <a:spcBef>
                <a:spcPct val="0"/>
              </a:spcBef>
            </a:pPr>
            <a:r>
              <a:rPr lang="en-US" sz="2399" b="1">
                <a:solidFill>
                  <a:srgbClr val="FEFFFD"/>
                </a:solidFill>
                <a:latin typeface="Raleway 1 Bold"/>
                <a:ea typeface="Raleway 1 Bold"/>
                <a:cs typeface="Raleway 1 Bold"/>
                <a:sym typeface="Raleway 1 Bold"/>
              </a:rPr>
              <a:t>этникалык келип чыгышы</a:t>
            </a:r>
          </a:p>
        </p:txBody>
      </p:sp>
      <p:sp>
        <p:nvSpPr>
          <p:cNvPr id="30" name="TextBox 30"/>
          <p:cNvSpPr txBox="1"/>
          <p:nvPr/>
        </p:nvSpPr>
        <p:spPr>
          <a:xfrm>
            <a:off x="2641246" y="1529956"/>
            <a:ext cx="14231735" cy="1085482"/>
          </a:xfrm>
          <a:prstGeom prst="rect">
            <a:avLst/>
          </a:prstGeom>
        </p:spPr>
        <p:txBody>
          <a:bodyPr lIns="0" tIns="0" rIns="0" bIns="0" rtlCol="0" anchor="t">
            <a:spAutoFit/>
          </a:bodyPr>
          <a:lstStyle/>
          <a:p>
            <a:pPr algn="ctr">
              <a:lnSpc>
                <a:spcPts val="4341"/>
              </a:lnSpc>
            </a:pPr>
            <a:r>
              <a:rPr lang="en-US" sz="3365" b="1">
                <a:solidFill>
                  <a:srgbClr val="F78012"/>
                </a:solidFill>
                <a:latin typeface="Open Sans Bold"/>
                <a:ea typeface="Open Sans Bold"/>
                <a:cs typeface="Open Sans Bold"/>
                <a:sym typeface="Open Sans Bold"/>
              </a:rPr>
              <a:t>Жеке дайындардын атайын категориялары (КР Санарип Кодексинин 80-беренеси)</a:t>
            </a:r>
          </a:p>
        </p:txBody>
      </p:sp>
      <p:sp>
        <p:nvSpPr>
          <p:cNvPr id="31" name="TextBox 31"/>
          <p:cNvSpPr txBox="1"/>
          <p:nvPr/>
        </p:nvSpPr>
        <p:spPr>
          <a:xfrm>
            <a:off x="6808235" y="4923282"/>
            <a:ext cx="3231921" cy="869963"/>
          </a:xfrm>
          <a:prstGeom prst="rect">
            <a:avLst/>
          </a:prstGeom>
        </p:spPr>
        <p:txBody>
          <a:bodyPr lIns="0" tIns="0" rIns="0" bIns="0" rtlCol="0" anchor="t">
            <a:spAutoFit/>
          </a:bodyPr>
          <a:lstStyle/>
          <a:p>
            <a:pPr algn="ctr">
              <a:lnSpc>
                <a:spcPts val="3499"/>
              </a:lnSpc>
              <a:spcBef>
                <a:spcPct val="0"/>
              </a:spcBef>
            </a:pPr>
            <a:r>
              <a:rPr lang="en-US" sz="2499" b="1">
                <a:solidFill>
                  <a:srgbClr val="FFFFFF"/>
                </a:solidFill>
                <a:latin typeface="Raleway 1 Bold"/>
                <a:ea typeface="Raleway 1 Bold"/>
                <a:cs typeface="Raleway 1 Bold"/>
                <a:sym typeface="Raleway 1 Bold"/>
              </a:rPr>
              <a:t>генетикалык маалыматтар</a:t>
            </a:r>
          </a:p>
        </p:txBody>
      </p:sp>
      <p:sp>
        <p:nvSpPr>
          <p:cNvPr id="32" name="TextBox 32"/>
          <p:cNvSpPr txBox="1"/>
          <p:nvPr/>
        </p:nvSpPr>
        <p:spPr>
          <a:xfrm>
            <a:off x="11595162" y="3754963"/>
            <a:ext cx="3231921" cy="1308113"/>
          </a:xfrm>
          <a:prstGeom prst="rect">
            <a:avLst/>
          </a:prstGeom>
        </p:spPr>
        <p:txBody>
          <a:bodyPr lIns="0" tIns="0" rIns="0" bIns="0" rtlCol="0" anchor="t">
            <a:spAutoFit/>
          </a:bodyPr>
          <a:lstStyle/>
          <a:p>
            <a:pPr algn="ctr">
              <a:lnSpc>
                <a:spcPts val="3499"/>
              </a:lnSpc>
              <a:spcBef>
                <a:spcPct val="0"/>
              </a:spcBef>
            </a:pPr>
            <a:r>
              <a:rPr lang="en-US" sz="2499" b="1">
                <a:solidFill>
                  <a:srgbClr val="FEFFFD"/>
                </a:solidFill>
                <a:latin typeface="Raleway 1 Bold"/>
                <a:ea typeface="Raleway 1 Bold"/>
                <a:cs typeface="Raleway 1 Bold"/>
                <a:sym typeface="Raleway 1 Bold"/>
              </a:rPr>
              <a:t>саясий көз караштар, кесиптик бирликке мүчөлүгү</a:t>
            </a:r>
          </a:p>
        </p:txBody>
      </p:sp>
      <p:sp>
        <p:nvSpPr>
          <p:cNvPr id="33" name="TextBox 33"/>
          <p:cNvSpPr txBox="1"/>
          <p:nvPr/>
        </p:nvSpPr>
        <p:spPr>
          <a:xfrm>
            <a:off x="4440541" y="7724241"/>
            <a:ext cx="2874700" cy="1308113"/>
          </a:xfrm>
          <a:prstGeom prst="rect">
            <a:avLst/>
          </a:prstGeom>
        </p:spPr>
        <p:txBody>
          <a:bodyPr lIns="0" tIns="0" rIns="0" bIns="0" rtlCol="0" anchor="t">
            <a:spAutoFit/>
          </a:bodyPr>
          <a:lstStyle/>
          <a:p>
            <a:pPr algn="ctr">
              <a:lnSpc>
                <a:spcPts val="3499"/>
              </a:lnSpc>
              <a:spcBef>
                <a:spcPct val="0"/>
              </a:spcBef>
            </a:pPr>
            <a:r>
              <a:rPr lang="en-US" sz="2499" b="1">
                <a:solidFill>
                  <a:srgbClr val="FFFFFF"/>
                </a:solidFill>
                <a:latin typeface="Raleway 1 Bold"/>
                <a:ea typeface="Raleway 1 Bold"/>
                <a:cs typeface="Raleway 1 Bold"/>
                <a:sym typeface="Raleway 1 Bold"/>
              </a:rPr>
              <a:t>диний же философиялык ой-пикирин</a:t>
            </a:r>
          </a:p>
        </p:txBody>
      </p:sp>
      <p:sp>
        <p:nvSpPr>
          <p:cNvPr id="34" name="TextBox 34"/>
          <p:cNvSpPr txBox="1"/>
          <p:nvPr/>
        </p:nvSpPr>
        <p:spPr>
          <a:xfrm>
            <a:off x="2271185" y="4380445"/>
            <a:ext cx="2983665" cy="431813"/>
          </a:xfrm>
          <a:prstGeom prst="rect">
            <a:avLst/>
          </a:prstGeom>
        </p:spPr>
        <p:txBody>
          <a:bodyPr lIns="0" tIns="0" rIns="0" bIns="0" rtlCol="0" anchor="t">
            <a:spAutoFit/>
          </a:bodyPr>
          <a:lstStyle/>
          <a:p>
            <a:pPr algn="ctr">
              <a:lnSpc>
                <a:spcPts val="3499"/>
              </a:lnSpc>
              <a:spcBef>
                <a:spcPct val="0"/>
              </a:spcBef>
            </a:pPr>
            <a:r>
              <a:rPr lang="en-US" sz="2499" b="1">
                <a:solidFill>
                  <a:srgbClr val="FFFFFF"/>
                </a:solidFill>
                <a:latin typeface="Raleway 1 Bold"/>
                <a:ea typeface="Raleway 1 Bold"/>
                <a:cs typeface="Raleway 1 Bold"/>
                <a:sym typeface="Raleway 1 Bold"/>
              </a:rPr>
              <a:t>ден-соолук абалы</a:t>
            </a:r>
          </a:p>
        </p:txBody>
      </p:sp>
      <p:sp>
        <p:nvSpPr>
          <p:cNvPr id="35" name="TextBox 35"/>
          <p:cNvSpPr txBox="1"/>
          <p:nvPr/>
        </p:nvSpPr>
        <p:spPr>
          <a:xfrm>
            <a:off x="13803255" y="8324280"/>
            <a:ext cx="3456045" cy="869963"/>
          </a:xfrm>
          <a:prstGeom prst="rect">
            <a:avLst/>
          </a:prstGeom>
        </p:spPr>
        <p:txBody>
          <a:bodyPr lIns="0" tIns="0" rIns="0" bIns="0" rtlCol="0" anchor="t">
            <a:spAutoFit/>
          </a:bodyPr>
          <a:lstStyle/>
          <a:p>
            <a:pPr algn="ctr">
              <a:lnSpc>
                <a:spcPts val="3499"/>
              </a:lnSpc>
              <a:spcBef>
                <a:spcPct val="0"/>
              </a:spcBef>
            </a:pPr>
            <a:r>
              <a:rPr lang="en-US" sz="2499" b="1">
                <a:solidFill>
                  <a:srgbClr val="FFFFFF"/>
                </a:solidFill>
                <a:latin typeface="Raleway 1 Bold"/>
                <a:ea typeface="Raleway 1 Bold"/>
                <a:cs typeface="Raleway 1 Bold"/>
                <a:sym typeface="Raleway 1 Bold"/>
              </a:rPr>
              <a:t>биометрикалык дайындар</a:t>
            </a:r>
          </a:p>
        </p:txBody>
      </p:sp>
      <p:sp>
        <p:nvSpPr>
          <p:cNvPr id="36" name="Freeform 36"/>
          <p:cNvSpPr/>
          <p:nvPr/>
        </p:nvSpPr>
        <p:spPr>
          <a:xfrm>
            <a:off x="14827084" y="6977554"/>
            <a:ext cx="1408387" cy="1250963"/>
          </a:xfrm>
          <a:custGeom>
            <a:avLst/>
            <a:gdLst/>
            <a:ahLst/>
            <a:cxnLst/>
            <a:rect l="l" t="t" r="r" b="b"/>
            <a:pathLst>
              <a:path w="1408387" h="1250963">
                <a:moveTo>
                  <a:pt x="0" y="0"/>
                </a:moveTo>
                <a:lnTo>
                  <a:pt x="1408387" y="0"/>
                </a:lnTo>
                <a:lnTo>
                  <a:pt x="1408387" y="1250962"/>
                </a:lnTo>
                <a:lnTo>
                  <a:pt x="0" y="12509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grpSp>
        <p:nvGrpSpPr>
          <p:cNvPr id="6" name="Group 6"/>
          <p:cNvGrpSpPr/>
          <p:nvPr/>
        </p:nvGrpSpPr>
        <p:grpSpPr>
          <a:xfrm>
            <a:off x="13432720" y="4776247"/>
            <a:ext cx="3826580" cy="5199892"/>
            <a:chOff x="0" y="0"/>
            <a:chExt cx="628435" cy="853972"/>
          </a:xfrm>
        </p:grpSpPr>
        <p:sp>
          <p:nvSpPr>
            <p:cNvPr id="7" name="Freeform 7"/>
            <p:cNvSpPr/>
            <p:nvPr/>
          </p:nvSpPr>
          <p:spPr>
            <a:xfrm>
              <a:off x="0" y="0"/>
              <a:ext cx="628435" cy="853972"/>
            </a:xfrm>
            <a:custGeom>
              <a:avLst/>
              <a:gdLst/>
              <a:ahLst/>
              <a:cxnLst/>
              <a:rect l="l" t="t" r="r" b="b"/>
              <a:pathLst>
                <a:path w="628435" h="853972">
                  <a:moveTo>
                    <a:pt x="628435" y="0"/>
                  </a:moveTo>
                  <a:lnTo>
                    <a:pt x="628435" y="853972"/>
                  </a:lnTo>
                  <a:lnTo>
                    <a:pt x="314217" y="726972"/>
                  </a:lnTo>
                  <a:lnTo>
                    <a:pt x="0" y="853972"/>
                  </a:lnTo>
                  <a:lnTo>
                    <a:pt x="0" y="0"/>
                  </a:lnTo>
                  <a:lnTo>
                    <a:pt x="628435" y="0"/>
                  </a:lnTo>
                  <a:close/>
                </a:path>
              </a:pathLst>
            </a:custGeom>
            <a:gradFill rotWithShape="1">
              <a:gsLst>
                <a:gs pos="0">
                  <a:srgbClr val="023972">
                    <a:alpha val="100000"/>
                  </a:srgbClr>
                </a:gs>
                <a:gs pos="100000">
                  <a:srgbClr val="06080E">
                    <a:alpha val="100000"/>
                  </a:srgbClr>
                </a:gs>
              </a:gsLst>
              <a:lin ang="5400000"/>
            </a:gradFill>
          </p:spPr>
        </p:sp>
        <p:sp>
          <p:nvSpPr>
            <p:cNvPr id="8" name="TextBox 8"/>
            <p:cNvSpPr txBox="1"/>
            <p:nvPr/>
          </p:nvSpPr>
          <p:spPr>
            <a:xfrm>
              <a:off x="0" y="-57150"/>
              <a:ext cx="628435" cy="784122"/>
            </a:xfrm>
            <a:prstGeom prst="rect">
              <a:avLst/>
            </a:prstGeom>
          </p:spPr>
          <p:txBody>
            <a:bodyPr lIns="50800" tIns="50800" rIns="50800" bIns="50800" rtlCol="0" anchor="ctr"/>
            <a:lstStyle/>
            <a:p>
              <a:pPr algn="ctr">
                <a:lnSpc>
                  <a:spcPts val="3219"/>
                </a:lnSpc>
              </a:pPr>
              <a:endParaRPr/>
            </a:p>
          </p:txBody>
        </p:sp>
      </p:grpSp>
      <p:grpSp>
        <p:nvGrpSpPr>
          <p:cNvPr id="9" name="Group 9"/>
          <p:cNvGrpSpPr/>
          <p:nvPr/>
        </p:nvGrpSpPr>
        <p:grpSpPr>
          <a:xfrm>
            <a:off x="554028" y="4757019"/>
            <a:ext cx="3840066" cy="5218219"/>
            <a:chOff x="0" y="0"/>
            <a:chExt cx="628435" cy="853972"/>
          </a:xfrm>
        </p:grpSpPr>
        <p:sp>
          <p:nvSpPr>
            <p:cNvPr id="10" name="Freeform 10"/>
            <p:cNvSpPr/>
            <p:nvPr/>
          </p:nvSpPr>
          <p:spPr>
            <a:xfrm>
              <a:off x="0" y="0"/>
              <a:ext cx="628435" cy="853972"/>
            </a:xfrm>
            <a:custGeom>
              <a:avLst/>
              <a:gdLst/>
              <a:ahLst/>
              <a:cxnLst/>
              <a:rect l="l" t="t" r="r" b="b"/>
              <a:pathLst>
                <a:path w="628435" h="853972">
                  <a:moveTo>
                    <a:pt x="628435" y="0"/>
                  </a:moveTo>
                  <a:lnTo>
                    <a:pt x="628435" y="853972"/>
                  </a:lnTo>
                  <a:lnTo>
                    <a:pt x="314217" y="726972"/>
                  </a:lnTo>
                  <a:lnTo>
                    <a:pt x="0" y="853972"/>
                  </a:lnTo>
                  <a:lnTo>
                    <a:pt x="0" y="0"/>
                  </a:lnTo>
                  <a:lnTo>
                    <a:pt x="628435" y="0"/>
                  </a:lnTo>
                  <a:close/>
                </a:path>
              </a:pathLst>
            </a:custGeom>
            <a:gradFill rotWithShape="1">
              <a:gsLst>
                <a:gs pos="0">
                  <a:srgbClr val="023972">
                    <a:alpha val="100000"/>
                  </a:srgbClr>
                </a:gs>
                <a:gs pos="100000">
                  <a:srgbClr val="06080E">
                    <a:alpha val="100000"/>
                  </a:srgbClr>
                </a:gs>
              </a:gsLst>
              <a:lin ang="5400000"/>
            </a:gradFill>
          </p:spPr>
        </p:sp>
        <p:sp>
          <p:nvSpPr>
            <p:cNvPr id="11" name="TextBox 11"/>
            <p:cNvSpPr txBox="1"/>
            <p:nvPr/>
          </p:nvSpPr>
          <p:spPr>
            <a:xfrm>
              <a:off x="0" y="-57150"/>
              <a:ext cx="628435" cy="784122"/>
            </a:xfrm>
            <a:prstGeom prst="rect">
              <a:avLst/>
            </a:prstGeom>
          </p:spPr>
          <p:txBody>
            <a:bodyPr lIns="50800" tIns="50800" rIns="50800" bIns="50800" rtlCol="0" anchor="ctr"/>
            <a:lstStyle/>
            <a:p>
              <a:pPr algn="ctr">
                <a:lnSpc>
                  <a:spcPts val="3219"/>
                </a:lnSpc>
              </a:pPr>
              <a:endParaRPr/>
            </a:p>
          </p:txBody>
        </p:sp>
      </p:grpSp>
      <p:grpSp>
        <p:nvGrpSpPr>
          <p:cNvPr id="12" name="Group 12"/>
          <p:cNvGrpSpPr/>
          <p:nvPr/>
        </p:nvGrpSpPr>
        <p:grpSpPr>
          <a:xfrm>
            <a:off x="4832354" y="4772558"/>
            <a:ext cx="3828631" cy="5202680"/>
            <a:chOff x="0" y="0"/>
            <a:chExt cx="628435" cy="853972"/>
          </a:xfrm>
        </p:grpSpPr>
        <p:sp>
          <p:nvSpPr>
            <p:cNvPr id="13" name="Freeform 13"/>
            <p:cNvSpPr/>
            <p:nvPr/>
          </p:nvSpPr>
          <p:spPr>
            <a:xfrm>
              <a:off x="0" y="0"/>
              <a:ext cx="628435" cy="853972"/>
            </a:xfrm>
            <a:custGeom>
              <a:avLst/>
              <a:gdLst/>
              <a:ahLst/>
              <a:cxnLst/>
              <a:rect l="l" t="t" r="r" b="b"/>
              <a:pathLst>
                <a:path w="628435" h="853972">
                  <a:moveTo>
                    <a:pt x="628435" y="0"/>
                  </a:moveTo>
                  <a:lnTo>
                    <a:pt x="628435" y="853972"/>
                  </a:lnTo>
                  <a:lnTo>
                    <a:pt x="314217" y="726972"/>
                  </a:lnTo>
                  <a:lnTo>
                    <a:pt x="0" y="853972"/>
                  </a:lnTo>
                  <a:lnTo>
                    <a:pt x="0" y="0"/>
                  </a:lnTo>
                  <a:lnTo>
                    <a:pt x="628435" y="0"/>
                  </a:lnTo>
                  <a:close/>
                </a:path>
              </a:pathLst>
            </a:custGeom>
            <a:gradFill rotWithShape="1">
              <a:gsLst>
                <a:gs pos="0">
                  <a:srgbClr val="023972">
                    <a:alpha val="100000"/>
                  </a:srgbClr>
                </a:gs>
                <a:gs pos="100000">
                  <a:srgbClr val="06080E">
                    <a:alpha val="100000"/>
                  </a:srgbClr>
                </a:gs>
              </a:gsLst>
              <a:lin ang="5400000"/>
            </a:gradFill>
          </p:spPr>
        </p:sp>
        <p:sp>
          <p:nvSpPr>
            <p:cNvPr id="14" name="TextBox 14"/>
            <p:cNvSpPr txBox="1"/>
            <p:nvPr/>
          </p:nvSpPr>
          <p:spPr>
            <a:xfrm>
              <a:off x="0" y="-57150"/>
              <a:ext cx="628435" cy="784122"/>
            </a:xfrm>
            <a:prstGeom prst="rect">
              <a:avLst/>
            </a:prstGeom>
          </p:spPr>
          <p:txBody>
            <a:bodyPr lIns="50800" tIns="50800" rIns="50800" bIns="50800" rtlCol="0" anchor="ctr"/>
            <a:lstStyle/>
            <a:p>
              <a:pPr algn="ctr">
                <a:lnSpc>
                  <a:spcPts val="3219"/>
                </a:lnSpc>
              </a:pPr>
              <a:endParaRPr/>
            </a:p>
          </p:txBody>
        </p:sp>
      </p:grpSp>
      <p:grpSp>
        <p:nvGrpSpPr>
          <p:cNvPr id="15" name="Group 15"/>
          <p:cNvGrpSpPr/>
          <p:nvPr/>
        </p:nvGrpSpPr>
        <p:grpSpPr>
          <a:xfrm>
            <a:off x="9084857" y="4777148"/>
            <a:ext cx="3825917" cy="5198991"/>
            <a:chOff x="0" y="0"/>
            <a:chExt cx="628435" cy="853972"/>
          </a:xfrm>
        </p:grpSpPr>
        <p:sp>
          <p:nvSpPr>
            <p:cNvPr id="16" name="Freeform 16"/>
            <p:cNvSpPr/>
            <p:nvPr/>
          </p:nvSpPr>
          <p:spPr>
            <a:xfrm>
              <a:off x="0" y="0"/>
              <a:ext cx="628435" cy="853972"/>
            </a:xfrm>
            <a:custGeom>
              <a:avLst/>
              <a:gdLst/>
              <a:ahLst/>
              <a:cxnLst/>
              <a:rect l="l" t="t" r="r" b="b"/>
              <a:pathLst>
                <a:path w="628435" h="853972">
                  <a:moveTo>
                    <a:pt x="628435" y="0"/>
                  </a:moveTo>
                  <a:lnTo>
                    <a:pt x="628435" y="853972"/>
                  </a:lnTo>
                  <a:lnTo>
                    <a:pt x="314217" y="726972"/>
                  </a:lnTo>
                  <a:lnTo>
                    <a:pt x="0" y="853972"/>
                  </a:lnTo>
                  <a:lnTo>
                    <a:pt x="0" y="0"/>
                  </a:lnTo>
                  <a:lnTo>
                    <a:pt x="628435" y="0"/>
                  </a:lnTo>
                  <a:close/>
                </a:path>
              </a:pathLst>
            </a:custGeom>
            <a:gradFill rotWithShape="1">
              <a:gsLst>
                <a:gs pos="0">
                  <a:srgbClr val="023972">
                    <a:alpha val="100000"/>
                  </a:srgbClr>
                </a:gs>
                <a:gs pos="100000">
                  <a:srgbClr val="06080E">
                    <a:alpha val="100000"/>
                  </a:srgbClr>
                </a:gs>
              </a:gsLst>
              <a:lin ang="5400000"/>
            </a:gradFill>
          </p:spPr>
        </p:sp>
        <p:sp>
          <p:nvSpPr>
            <p:cNvPr id="17" name="TextBox 17"/>
            <p:cNvSpPr txBox="1"/>
            <p:nvPr/>
          </p:nvSpPr>
          <p:spPr>
            <a:xfrm>
              <a:off x="0" y="-57150"/>
              <a:ext cx="628435" cy="784122"/>
            </a:xfrm>
            <a:prstGeom prst="rect">
              <a:avLst/>
            </a:prstGeom>
          </p:spPr>
          <p:txBody>
            <a:bodyPr lIns="50800" tIns="50800" rIns="50800" bIns="50800" rtlCol="0" anchor="ctr"/>
            <a:lstStyle/>
            <a:p>
              <a:pPr algn="ctr">
                <a:lnSpc>
                  <a:spcPts val="3219"/>
                </a:lnSpc>
              </a:pPr>
              <a:endParaRPr/>
            </a:p>
          </p:txBody>
        </p:sp>
      </p:grpSp>
      <p:grpSp>
        <p:nvGrpSpPr>
          <p:cNvPr id="18" name="Group 18"/>
          <p:cNvGrpSpPr/>
          <p:nvPr/>
        </p:nvGrpSpPr>
        <p:grpSpPr>
          <a:xfrm>
            <a:off x="560418" y="2154570"/>
            <a:ext cx="16698882" cy="1392162"/>
            <a:chOff x="0" y="0"/>
            <a:chExt cx="4398060" cy="366660"/>
          </a:xfrm>
        </p:grpSpPr>
        <p:sp>
          <p:nvSpPr>
            <p:cNvPr id="19" name="Freeform 19"/>
            <p:cNvSpPr/>
            <p:nvPr/>
          </p:nvSpPr>
          <p:spPr>
            <a:xfrm>
              <a:off x="0" y="0"/>
              <a:ext cx="4398059" cy="366660"/>
            </a:xfrm>
            <a:custGeom>
              <a:avLst/>
              <a:gdLst/>
              <a:ahLst/>
              <a:cxnLst/>
              <a:rect l="l" t="t" r="r" b="b"/>
              <a:pathLst>
                <a:path w="4398059" h="366660">
                  <a:moveTo>
                    <a:pt x="0" y="0"/>
                  </a:moveTo>
                  <a:lnTo>
                    <a:pt x="4398059" y="0"/>
                  </a:lnTo>
                  <a:lnTo>
                    <a:pt x="4398059" y="366660"/>
                  </a:lnTo>
                  <a:lnTo>
                    <a:pt x="0" y="366660"/>
                  </a:lnTo>
                  <a:close/>
                </a:path>
              </a:pathLst>
            </a:custGeom>
            <a:gradFill rotWithShape="1">
              <a:gsLst>
                <a:gs pos="0">
                  <a:srgbClr val="023972">
                    <a:alpha val="100000"/>
                  </a:srgbClr>
                </a:gs>
                <a:gs pos="100000">
                  <a:srgbClr val="06080E">
                    <a:alpha val="100000"/>
                  </a:srgbClr>
                </a:gs>
              </a:gsLst>
              <a:lin ang="5400000"/>
            </a:gradFill>
          </p:spPr>
        </p:sp>
        <p:sp>
          <p:nvSpPr>
            <p:cNvPr id="20" name="TextBox 20"/>
            <p:cNvSpPr txBox="1"/>
            <p:nvPr/>
          </p:nvSpPr>
          <p:spPr>
            <a:xfrm>
              <a:off x="0" y="-57150"/>
              <a:ext cx="4398060" cy="423810"/>
            </a:xfrm>
            <a:prstGeom prst="rect">
              <a:avLst/>
            </a:prstGeom>
          </p:spPr>
          <p:txBody>
            <a:bodyPr lIns="50800" tIns="50800" rIns="50800" bIns="50800" rtlCol="0" anchor="ctr"/>
            <a:lstStyle/>
            <a:p>
              <a:pPr algn="ctr">
                <a:lnSpc>
                  <a:spcPts val="3219"/>
                </a:lnSpc>
              </a:pPr>
              <a:endParaRPr/>
            </a:p>
          </p:txBody>
        </p:sp>
      </p:grpSp>
      <p:sp>
        <p:nvSpPr>
          <p:cNvPr id="21" name="TextBox 21"/>
          <p:cNvSpPr txBox="1"/>
          <p:nvPr/>
        </p:nvSpPr>
        <p:spPr>
          <a:xfrm>
            <a:off x="1912747" y="2581916"/>
            <a:ext cx="14462506" cy="518421"/>
          </a:xfrm>
          <a:prstGeom prst="rect">
            <a:avLst/>
          </a:prstGeom>
        </p:spPr>
        <p:txBody>
          <a:bodyPr lIns="0" tIns="0" rIns="0" bIns="0" rtlCol="0" anchor="t">
            <a:spAutoFit/>
          </a:bodyPr>
          <a:lstStyle/>
          <a:p>
            <a:pPr marL="0" lvl="0" indent="0" algn="ctr">
              <a:lnSpc>
                <a:spcPts val="4007"/>
              </a:lnSpc>
              <a:spcBef>
                <a:spcPct val="0"/>
              </a:spcBef>
            </a:pPr>
            <a:r>
              <a:rPr lang="en-US" sz="3303" b="1">
                <a:solidFill>
                  <a:srgbClr val="FFFFFF"/>
                </a:solidFill>
                <a:latin typeface="Raleway 1 Bold"/>
                <a:ea typeface="Raleway 1 Bold"/>
                <a:cs typeface="Raleway 1 Bold"/>
                <a:sym typeface="Raleway 1 Bold"/>
              </a:rPr>
              <a:t>Кыргыз Республикасынын Конституциясы</a:t>
            </a:r>
            <a:r>
              <a:rPr lang="en-US" sz="3303" b="1" u="none" strike="noStrike">
                <a:solidFill>
                  <a:srgbClr val="FFFFFF"/>
                </a:solidFill>
                <a:latin typeface="Raleway 1 Bold"/>
                <a:ea typeface="Raleway 1 Bold"/>
                <a:cs typeface="Raleway 1 Bold"/>
                <a:sym typeface="Raleway 1 Bold"/>
              </a:rPr>
              <a:t>  (29/63-беренелер)</a:t>
            </a:r>
          </a:p>
        </p:txBody>
      </p:sp>
      <p:sp>
        <p:nvSpPr>
          <p:cNvPr id="22" name="TextBox 22"/>
          <p:cNvSpPr txBox="1"/>
          <p:nvPr/>
        </p:nvSpPr>
        <p:spPr>
          <a:xfrm>
            <a:off x="5017638" y="4979041"/>
            <a:ext cx="3458063" cy="3955742"/>
          </a:xfrm>
          <a:prstGeom prst="rect">
            <a:avLst/>
          </a:prstGeom>
        </p:spPr>
        <p:txBody>
          <a:bodyPr lIns="0" tIns="0" rIns="0" bIns="0" rtlCol="0" anchor="t">
            <a:spAutoFit/>
          </a:bodyPr>
          <a:lstStyle/>
          <a:p>
            <a:pPr marL="0" lvl="0" indent="0" algn="ctr">
              <a:lnSpc>
                <a:spcPts val="2466"/>
              </a:lnSpc>
              <a:spcBef>
                <a:spcPct val="0"/>
              </a:spcBef>
            </a:pPr>
            <a:r>
              <a:rPr lang="en-US" sz="1762" b="1">
                <a:solidFill>
                  <a:srgbClr val="FFFFFF"/>
                </a:solidFill>
                <a:latin typeface="Raleway 1 Bold"/>
                <a:ea typeface="Raleway 1 Bold"/>
                <a:cs typeface="Raleway 1 Bold"/>
                <a:sym typeface="Raleway 1 Bold"/>
              </a:rPr>
              <a:t>2017-жылдын 21-ноябрындагы № 760 </a:t>
            </a:r>
            <a:r>
              <a:rPr lang="en-US" sz="1762" b="1" u="none" strike="noStrike">
                <a:solidFill>
                  <a:srgbClr val="FFFFFF"/>
                </a:solidFill>
                <a:latin typeface="Raleway 1 Bold"/>
                <a:ea typeface="Raleway 1 Bold"/>
                <a:cs typeface="Raleway 1 Bold"/>
                <a:sym typeface="Raleway 1 Bold"/>
              </a:rPr>
              <a:t>"Жеке маалыматтарды </a:t>
            </a:r>
            <a:r>
              <a:rPr lang="en-US" sz="1762" b="1" u="none" strike="noStrike">
                <a:solidFill>
                  <a:srgbClr val="FF914D"/>
                </a:solidFill>
                <a:latin typeface="Raleway 1 Bold"/>
                <a:ea typeface="Raleway 1 Bold"/>
                <a:cs typeface="Raleway 1 Bold"/>
                <a:sym typeface="Raleway 1 Bold"/>
              </a:rPr>
              <a:t>маалымат тутумдарында</a:t>
            </a:r>
            <a:r>
              <a:rPr lang="en-US" sz="1762" b="1" u="none" strike="noStrike">
                <a:solidFill>
                  <a:srgbClr val="FFFFFF"/>
                </a:solidFill>
                <a:latin typeface="Raleway 1 Bold"/>
                <a:ea typeface="Raleway 1 Bold"/>
                <a:cs typeface="Raleway 1 Bold"/>
                <a:sym typeface="Raleway 1 Bold"/>
              </a:rPr>
              <a:t> иштетүү учурунда аткарылышы жеке маалыматтардын </a:t>
            </a:r>
            <a:r>
              <a:rPr lang="en-US" sz="1762" b="1" u="none" strike="noStrike">
                <a:solidFill>
                  <a:srgbClr val="FEFFFD"/>
                </a:solidFill>
                <a:latin typeface="Raleway 1 Bold"/>
                <a:ea typeface="Raleway 1 Bold"/>
                <a:cs typeface="Raleway 1 Bold"/>
                <a:sym typeface="Raleway 1 Bold"/>
              </a:rPr>
              <a:t>корголушун белгиленген деңгээлде камсыз кылуучу</a:t>
            </a:r>
            <a:r>
              <a:rPr lang="en-US" sz="1762" b="1" u="none" strike="noStrike">
                <a:solidFill>
                  <a:srgbClr val="FFFFFF"/>
                </a:solidFill>
                <a:latin typeface="Raleway 1 Bold"/>
                <a:ea typeface="Raleway 1 Bold"/>
                <a:cs typeface="Raleway 1 Bold"/>
                <a:sym typeface="Raleway 1 Bold"/>
              </a:rPr>
              <a:t>, жеке маалыматтардын </a:t>
            </a:r>
            <a:r>
              <a:rPr lang="en-US" sz="1762" b="1" u="none" strike="noStrike">
                <a:solidFill>
                  <a:srgbClr val="FF914D"/>
                </a:solidFill>
                <a:latin typeface="Raleway 1 Bold"/>
                <a:ea typeface="Raleway 1 Bold"/>
                <a:cs typeface="Raleway 1 Bold"/>
                <a:sym typeface="Raleway 1 Bold"/>
              </a:rPr>
              <a:t>коопсуздугун камсыз кылууга</a:t>
            </a:r>
            <a:r>
              <a:rPr lang="en-US" sz="1762" b="1" u="none" strike="noStrike">
                <a:solidFill>
                  <a:srgbClr val="FFFFFF"/>
                </a:solidFill>
                <a:latin typeface="Raleway 1 Bold"/>
                <a:ea typeface="Raleway 1 Bold"/>
                <a:cs typeface="Raleway 1 Bold"/>
                <a:sym typeface="Raleway 1 Bold"/>
              </a:rPr>
              <a:t> жана коргоого </a:t>
            </a:r>
            <a:r>
              <a:rPr lang="en-US" sz="1762" b="1" u="none" strike="noStrike">
                <a:solidFill>
                  <a:srgbClr val="FF914D"/>
                </a:solidFill>
                <a:latin typeface="Raleway 1 Bold"/>
                <a:ea typeface="Raleway 1 Bold"/>
                <a:cs typeface="Raleway 1 Bold"/>
                <a:sym typeface="Raleway 1 Bold"/>
              </a:rPr>
              <a:t>талаптарды бекитүү жөнүндө</a:t>
            </a:r>
            <a:r>
              <a:rPr lang="en-US" sz="1762" b="1" u="none" strike="noStrike">
                <a:solidFill>
                  <a:srgbClr val="FFFFFF"/>
                </a:solidFill>
                <a:latin typeface="Raleway 1 Bold"/>
                <a:ea typeface="Raleway 1 Bold"/>
                <a:cs typeface="Raleway 1 Bold"/>
                <a:sym typeface="Raleway 1 Bold"/>
              </a:rPr>
              <a:t>" КР Өкмөтүнүн токтому</a:t>
            </a:r>
          </a:p>
        </p:txBody>
      </p:sp>
      <p:sp>
        <p:nvSpPr>
          <p:cNvPr id="23" name="TextBox 23"/>
          <p:cNvSpPr txBox="1"/>
          <p:nvPr/>
        </p:nvSpPr>
        <p:spPr>
          <a:xfrm>
            <a:off x="773871" y="5858222"/>
            <a:ext cx="3400380" cy="1535738"/>
          </a:xfrm>
          <a:prstGeom prst="rect">
            <a:avLst/>
          </a:prstGeom>
        </p:spPr>
        <p:txBody>
          <a:bodyPr lIns="0" tIns="0" rIns="0" bIns="0" rtlCol="0" anchor="t">
            <a:spAutoFit/>
          </a:bodyPr>
          <a:lstStyle/>
          <a:p>
            <a:pPr algn="ctr">
              <a:lnSpc>
                <a:spcPts val="4078"/>
              </a:lnSpc>
              <a:spcBef>
                <a:spcPct val="0"/>
              </a:spcBef>
            </a:pPr>
            <a:r>
              <a:rPr lang="en-US" sz="2912" b="1">
                <a:solidFill>
                  <a:srgbClr val="FFFFFF"/>
                </a:solidFill>
                <a:latin typeface="Raleway 1 Bold"/>
                <a:ea typeface="Raleway 1 Bold"/>
                <a:cs typeface="Raleway 1 Bold"/>
                <a:sym typeface="Raleway 1 Bold"/>
              </a:rPr>
              <a:t>Кыргыз Республикасынын</a:t>
            </a:r>
            <a:r>
              <a:rPr lang="en-US" sz="2912" b="1">
                <a:solidFill>
                  <a:srgbClr val="FF914D"/>
                </a:solidFill>
                <a:latin typeface="Raleway 1 Bold"/>
                <a:ea typeface="Raleway 1 Bold"/>
                <a:cs typeface="Raleway 1 Bold"/>
                <a:sym typeface="Raleway 1 Bold"/>
              </a:rPr>
              <a:t> Санарип </a:t>
            </a:r>
            <a:r>
              <a:rPr lang="en-US" sz="2912" b="1">
                <a:solidFill>
                  <a:srgbClr val="FFFFFF"/>
                </a:solidFill>
                <a:latin typeface="Raleway 1 Bold"/>
                <a:ea typeface="Raleway 1 Bold"/>
                <a:cs typeface="Raleway 1 Bold"/>
                <a:sym typeface="Raleway 1 Bold"/>
              </a:rPr>
              <a:t>Кодекси   </a:t>
            </a:r>
          </a:p>
        </p:txBody>
      </p:sp>
      <p:sp>
        <p:nvSpPr>
          <p:cNvPr id="24" name="TextBox 24"/>
          <p:cNvSpPr txBox="1"/>
          <p:nvPr/>
        </p:nvSpPr>
        <p:spPr>
          <a:xfrm>
            <a:off x="9280110" y="5283841"/>
            <a:ext cx="3527941" cy="3346821"/>
          </a:xfrm>
          <a:prstGeom prst="rect">
            <a:avLst/>
          </a:prstGeom>
        </p:spPr>
        <p:txBody>
          <a:bodyPr lIns="0" tIns="0" rIns="0" bIns="0" rtlCol="0" anchor="t">
            <a:spAutoFit/>
          </a:bodyPr>
          <a:lstStyle/>
          <a:p>
            <a:pPr marL="0" lvl="0" indent="0" algn="ctr">
              <a:lnSpc>
                <a:spcPts val="2429"/>
              </a:lnSpc>
              <a:spcBef>
                <a:spcPct val="0"/>
              </a:spcBef>
            </a:pPr>
            <a:r>
              <a:rPr lang="en-US" sz="1735" b="1">
                <a:solidFill>
                  <a:srgbClr val="FFFFFF"/>
                </a:solidFill>
                <a:latin typeface="Raleway 1 Bold"/>
                <a:ea typeface="Raleway 1 Bold"/>
                <a:cs typeface="Raleway 1 Bold"/>
                <a:sym typeface="Raleway 1 Bold"/>
              </a:rPr>
              <a:t>2026-жылдын 26-февралындагы № 12 “Жеке маалыматта</a:t>
            </a:r>
            <a:r>
              <a:rPr lang="en-US" sz="1735" b="1" u="none" strike="noStrike">
                <a:solidFill>
                  <a:srgbClr val="FFFFFF"/>
                </a:solidFill>
                <a:latin typeface="Raleway 1 Bold"/>
                <a:ea typeface="Raleway 1 Bold"/>
                <a:cs typeface="Raleway 1 Bold"/>
                <a:sym typeface="Raleway 1 Bold"/>
              </a:rPr>
              <a:t>рды коргоого </a:t>
            </a:r>
            <a:r>
              <a:rPr lang="en-US" sz="1735" b="1" u="none" strike="noStrike">
                <a:solidFill>
                  <a:srgbClr val="FF914D"/>
                </a:solidFill>
                <a:latin typeface="Raleway 1 Bold"/>
                <a:ea typeface="Raleway 1 Bold"/>
                <a:cs typeface="Raleway 1 Bold"/>
                <a:sym typeface="Raleway 1 Bold"/>
              </a:rPr>
              <a:t>таасир этүүнү баалоо</a:t>
            </a:r>
            <a:r>
              <a:rPr lang="en-US" sz="1735" b="1" u="none" strike="noStrike">
                <a:solidFill>
                  <a:srgbClr val="FFFFFF"/>
                </a:solidFill>
                <a:latin typeface="Raleway 1 Bold"/>
                <a:ea typeface="Raleway 1 Bold"/>
                <a:cs typeface="Raleway 1 Bold"/>
                <a:sym typeface="Raleway 1 Bold"/>
              </a:rPr>
              <a:t> жүргүзүү талап</a:t>
            </a:r>
          </a:p>
          <a:p>
            <a:pPr marL="0" lvl="0" indent="0" algn="ctr">
              <a:lnSpc>
                <a:spcPts val="2429"/>
              </a:lnSpc>
              <a:spcBef>
                <a:spcPct val="0"/>
              </a:spcBef>
            </a:pPr>
            <a:r>
              <a:rPr lang="en-US" sz="1735" b="1" u="none" strike="noStrike">
                <a:solidFill>
                  <a:srgbClr val="FFFFFF"/>
                </a:solidFill>
                <a:latin typeface="Raleway 1 Bold"/>
                <a:ea typeface="Raleway 1 Bold"/>
                <a:cs typeface="Raleway 1 Bold"/>
                <a:sym typeface="Raleway 1 Bold"/>
              </a:rPr>
              <a:t>кылынган жана талап кылынбаган жеке маалыматтарды иштеп чыгуу</a:t>
            </a:r>
          </a:p>
          <a:p>
            <a:pPr marL="0" lvl="0" indent="0" algn="ctr">
              <a:lnSpc>
                <a:spcPts val="2429"/>
              </a:lnSpc>
              <a:spcBef>
                <a:spcPct val="0"/>
              </a:spcBef>
            </a:pPr>
            <a:r>
              <a:rPr lang="en-US" sz="1735" b="1" u="none" strike="noStrike">
                <a:solidFill>
                  <a:srgbClr val="FFFFFF"/>
                </a:solidFill>
                <a:latin typeface="Raleway 1 Bold"/>
                <a:ea typeface="Raleway 1 Bold"/>
                <a:cs typeface="Raleway 1 Bold"/>
                <a:sym typeface="Raleway 1 Bold"/>
              </a:rPr>
              <a:t>боюнча </a:t>
            </a:r>
            <a:r>
              <a:rPr lang="en-US" sz="1735" b="1" u="none" strike="noStrike">
                <a:solidFill>
                  <a:srgbClr val="FF914D"/>
                </a:solidFill>
                <a:latin typeface="Raleway 1 Bold"/>
                <a:ea typeface="Raleway 1 Bold"/>
                <a:cs typeface="Raleway 1 Bold"/>
                <a:sym typeface="Raleway 1 Bold"/>
              </a:rPr>
              <a:t>операциялардын тизмесин</a:t>
            </a:r>
            <a:r>
              <a:rPr lang="en-US" sz="1735" b="1" u="none" strike="noStrike">
                <a:solidFill>
                  <a:srgbClr val="FFFFFF"/>
                </a:solidFill>
                <a:latin typeface="Raleway 1 Bold"/>
                <a:ea typeface="Raleway 1 Bold"/>
                <a:cs typeface="Raleway 1 Bold"/>
                <a:sym typeface="Raleway 1 Bold"/>
              </a:rPr>
              <a:t> бекитүү жөнүндө” Агенттиктин буйругу </a:t>
            </a:r>
          </a:p>
        </p:txBody>
      </p:sp>
      <p:sp>
        <p:nvSpPr>
          <p:cNvPr id="25" name="TextBox 25"/>
          <p:cNvSpPr txBox="1"/>
          <p:nvPr/>
        </p:nvSpPr>
        <p:spPr>
          <a:xfrm>
            <a:off x="13600808" y="5283841"/>
            <a:ext cx="3490403" cy="3042021"/>
          </a:xfrm>
          <a:prstGeom prst="rect">
            <a:avLst/>
          </a:prstGeom>
        </p:spPr>
        <p:txBody>
          <a:bodyPr lIns="0" tIns="0" rIns="0" bIns="0" rtlCol="0" anchor="t">
            <a:spAutoFit/>
          </a:bodyPr>
          <a:lstStyle/>
          <a:p>
            <a:pPr marL="0" lvl="0" indent="0" algn="ctr">
              <a:lnSpc>
                <a:spcPts val="2429"/>
              </a:lnSpc>
              <a:spcBef>
                <a:spcPct val="0"/>
              </a:spcBef>
            </a:pPr>
            <a:r>
              <a:rPr lang="en-US" sz="1735" b="1">
                <a:solidFill>
                  <a:srgbClr val="FFFFFF"/>
                </a:solidFill>
                <a:latin typeface="Raleway 1 Bold"/>
                <a:ea typeface="Raleway 1 Bold"/>
                <a:cs typeface="Raleway 1 Bold"/>
                <a:sym typeface="Raleway 1 Bold"/>
              </a:rPr>
              <a:t>Агенттиктин</a:t>
            </a:r>
            <a:r>
              <a:rPr lang="en-US" sz="1735" b="1" u="none" strike="noStrike">
                <a:solidFill>
                  <a:srgbClr val="FFFFFF"/>
                </a:solidFill>
                <a:latin typeface="Raleway 1 Bold"/>
                <a:ea typeface="Raleway 1 Bold"/>
                <a:cs typeface="Raleway 1 Bold"/>
                <a:sym typeface="Raleway 1 Bold"/>
              </a:rPr>
              <a:t> 2025-жылдын 14-январындагы № 4 "Статистикалык, социологиялык, тарыхый, медициналык жана башка илимий менен практикалык изилдөөлөрдү жүргүзүү үчүн жеке маалыматтарды </a:t>
            </a:r>
            <a:r>
              <a:rPr lang="en-US" sz="1735" b="1" u="none" strike="noStrike">
                <a:solidFill>
                  <a:srgbClr val="FF914D"/>
                </a:solidFill>
                <a:latin typeface="Raleway 1 Bold"/>
                <a:ea typeface="Raleway 1 Bold"/>
                <a:cs typeface="Raleway 1 Bold"/>
                <a:sym typeface="Raleway 1 Bold"/>
              </a:rPr>
              <a:t>ээсиздендирүү тартибин</a:t>
            </a:r>
            <a:r>
              <a:rPr lang="en-US" sz="1735" b="1" u="none" strike="noStrike">
                <a:solidFill>
                  <a:srgbClr val="FFFFFF"/>
                </a:solidFill>
                <a:latin typeface="Raleway 1 Bold"/>
                <a:ea typeface="Raleway 1 Bold"/>
                <a:cs typeface="Raleway 1 Bold"/>
                <a:sym typeface="Raleway 1 Bold"/>
              </a:rPr>
              <a:t> бекитүү жөнүндө" буйругу</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TextBox 6"/>
          <p:cNvSpPr txBox="1"/>
          <p:nvPr/>
        </p:nvSpPr>
        <p:spPr>
          <a:xfrm>
            <a:off x="2327973" y="2126485"/>
            <a:ext cx="14484169" cy="623697"/>
          </a:xfrm>
          <a:prstGeom prst="rect">
            <a:avLst/>
          </a:prstGeom>
        </p:spPr>
        <p:txBody>
          <a:bodyPr lIns="0" tIns="0" rIns="0" bIns="0" rtlCol="0" anchor="t">
            <a:spAutoFit/>
          </a:bodyPr>
          <a:lstStyle/>
          <a:p>
            <a:pPr algn="ctr">
              <a:lnSpc>
                <a:spcPts val="5153"/>
              </a:lnSpc>
            </a:pPr>
            <a:r>
              <a:rPr lang="en-US" sz="3699" b="1">
                <a:solidFill>
                  <a:srgbClr val="F78012"/>
                </a:solidFill>
                <a:latin typeface="Open Sans Bold"/>
                <a:ea typeface="Open Sans Bold"/>
                <a:cs typeface="Open Sans Bold"/>
                <a:sym typeface="Open Sans Bold"/>
              </a:rPr>
              <a:t>Таасир этүүнү баалоо (Санарип Кодексинин 82-беренеси)</a:t>
            </a:r>
          </a:p>
        </p:txBody>
      </p:sp>
      <p:sp>
        <p:nvSpPr>
          <p:cNvPr id="7" name="TextBox 7"/>
          <p:cNvSpPr txBox="1"/>
          <p:nvPr/>
        </p:nvSpPr>
        <p:spPr>
          <a:xfrm>
            <a:off x="2432627" y="3045457"/>
            <a:ext cx="13776549" cy="6601473"/>
          </a:xfrm>
          <a:prstGeom prst="rect">
            <a:avLst/>
          </a:prstGeom>
        </p:spPr>
        <p:txBody>
          <a:bodyPr lIns="0" tIns="0" rIns="0" bIns="0" rtlCol="0" anchor="t">
            <a:spAutoFit/>
          </a:bodyPr>
          <a:lstStyle/>
          <a:p>
            <a:pPr algn="just">
              <a:lnSpc>
                <a:spcPts val="3779"/>
              </a:lnSpc>
              <a:spcBef>
                <a:spcPct val="0"/>
              </a:spcBef>
            </a:pPr>
            <a:r>
              <a:rPr lang="en-US" sz="2699" b="1">
                <a:solidFill>
                  <a:srgbClr val="023972"/>
                </a:solidFill>
                <a:latin typeface="Raleway 1 Bold"/>
                <a:ea typeface="Raleway 1 Bold"/>
                <a:cs typeface="Raleway 1 Bold"/>
                <a:sym typeface="Raleway 1 Bold"/>
              </a:rPr>
              <a:t>🔹</a:t>
            </a:r>
            <a:r>
              <a:rPr lang="en-US" sz="2699" b="1">
                <a:solidFill>
                  <a:srgbClr val="0177C7"/>
                </a:solidFill>
                <a:latin typeface="Raleway 1 Bold"/>
                <a:ea typeface="Raleway 1 Bold"/>
                <a:cs typeface="Raleway 1 Bold"/>
                <a:sym typeface="Raleway 1 Bold"/>
              </a:rPr>
              <a:t> Жеке дайындарды иштеп чыгуудан мурун жүргүзүлөт</a:t>
            </a:r>
          </a:p>
          <a:p>
            <a:pPr algn="just">
              <a:lnSpc>
                <a:spcPts val="3499"/>
              </a:lnSpc>
              <a:spcBef>
                <a:spcPct val="0"/>
              </a:spcBef>
            </a:pPr>
            <a:endParaRPr lang="en-US" sz="2699" b="1">
              <a:solidFill>
                <a:srgbClr val="0177C7"/>
              </a:solidFill>
              <a:latin typeface="Raleway 1 Bold"/>
              <a:ea typeface="Raleway 1 Bold"/>
              <a:cs typeface="Raleway 1 Bold"/>
              <a:sym typeface="Raleway 1 Bold"/>
            </a:endParaRPr>
          </a:p>
          <a:p>
            <a:pPr algn="just">
              <a:lnSpc>
                <a:spcPts val="3499"/>
              </a:lnSpc>
              <a:spcBef>
                <a:spcPct val="0"/>
              </a:spcBef>
            </a:pPr>
            <a:r>
              <a:rPr lang="en-US" sz="2499" b="1" u="sng">
                <a:solidFill>
                  <a:srgbClr val="023972"/>
                </a:solidFill>
                <a:latin typeface="Raleway 1 Bold"/>
                <a:ea typeface="Raleway 1 Bold"/>
                <a:cs typeface="Raleway 1 Bold"/>
                <a:sym typeface="Raleway 1 Bold"/>
              </a:rPr>
              <a:t>Төмөнкү учурларда талап кылынат:</a:t>
            </a:r>
          </a:p>
          <a:p>
            <a:pPr marL="539641" lvl="1" indent="-269820" algn="l">
              <a:lnSpc>
                <a:spcPts val="3499"/>
              </a:lnSpc>
              <a:buFont typeface="Arial"/>
              <a:buChar char="•"/>
            </a:pPr>
            <a:r>
              <a:rPr lang="en-US" sz="2499" b="1">
                <a:solidFill>
                  <a:srgbClr val="023972"/>
                </a:solidFill>
                <a:latin typeface="Raleway 1 Bold"/>
                <a:ea typeface="Raleway 1 Bold"/>
                <a:cs typeface="Raleway 1 Bold"/>
                <a:sym typeface="Raleway 1 Bold"/>
              </a:rPr>
              <a:t>адамдын укуктарына таасир этүүчү чечимдерди автоматташтырылган түрдө кабыл алууда</a:t>
            </a:r>
          </a:p>
          <a:p>
            <a:pPr marL="539641" lvl="1" indent="-269820" algn="l">
              <a:lnSpc>
                <a:spcPts val="3499"/>
              </a:lnSpc>
              <a:spcBef>
                <a:spcPct val="0"/>
              </a:spcBef>
              <a:buFont typeface="Arial"/>
              <a:buChar char="•"/>
            </a:pPr>
            <a:r>
              <a:rPr lang="en-US" sz="2499" b="1">
                <a:solidFill>
                  <a:srgbClr val="023972"/>
                </a:solidFill>
                <a:latin typeface="Raleway 1 Bold"/>
                <a:ea typeface="Raleway 1 Bold"/>
                <a:cs typeface="Raleway 1 Bold"/>
                <a:sym typeface="Raleway 1 Bold"/>
              </a:rPr>
              <a:t>1000ден ашык субъекттин атайын категориядагы жеке дайындарын иштеп чыгууда</a:t>
            </a:r>
          </a:p>
          <a:p>
            <a:pPr marL="539641" lvl="1" indent="-269820" algn="l">
              <a:lnSpc>
                <a:spcPts val="3499"/>
              </a:lnSpc>
              <a:spcBef>
                <a:spcPct val="0"/>
              </a:spcBef>
              <a:buFont typeface="Arial"/>
              <a:buChar char="•"/>
            </a:pPr>
            <a:r>
              <a:rPr lang="en-US" sz="2499" b="1">
                <a:solidFill>
                  <a:srgbClr val="023972"/>
                </a:solidFill>
                <a:latin typeface="Raleway 1 Bold"/>
                <a:ea typeface="Raleway 1 Bold"/>
                <a:cs typeface="Raleway 1 Bold"/>
                <a:sym typeface="Raleway 1 Bold"/>
              </a:rPr>
              <a:t>коомдук жайларды системалуу көзөмөлдөөдө (мисалы, видеокөзөмөл)</a:t>
            </a:r>
          </a:p>
          <a:p>
            <a:pPr algn="l">
              <a:lnSpc>
                <a:spcPts val="3499"/>
              </a:lnSpc>
              <a:spcBef>
                <a:spcPct val="0"/>
              </a:spcBef>
            </a:pPr>
            <a:endParaRPr lang="en-US" sz="2499" b="1">
              <a:solidFill>
                <a:srgbClr val="023972"/>
              </a:solidFill>
              <a:latin typeface="Raleway 1 Bold"/>
              <a:ea typeface="Raleway 1 Bold"/>
              <a:cs typeface="Raleway 1 Bold"/>
              <a:sym typeface="Raleway 1 Bold"/>
            </a:endParaRPr>
          </a:p>
          <a:p>
            <a:pPr algn="just">
              <a:lnSpc>
                <a:spcPts val="3499"/>
              </a:lnSpc>
              <a:spcBef>
                <a:spcPct val="0"/>
              </a:spcBef>
            </a:pPr>
            <a:r>
              <a:rPr lang="en-US" sz="2499" b="1" u="sng">
                <a:solidFill>
                  <a:srgbClr val="023972"/>
                </a:solidFill>
                <a:latin typeface="Raleway 1 Bold"/>
                <a:ea typeface="Raleway 1 Bold"/>
                <a:cs typeface="Raleway 1 Bold"/>
                <a:sym typeface="Raleway 1 Bold"/>
              </a:rPr>
              <a:t>Баалоо төмөнкүнү камтыйт:</a:t>
            </a:r>
          </a:p>
          <a:p>
            <a:pPr marL="539641" lvl="1" indent="-269820" algn="l">
              <a:lnSpc>
                <a:spcPts val="3499"/>
              </a:lnSpc>
              <a:spcBef>
                <a:spcPct val="0"/>
              </a:spcBef>
              <a:buFont typeface="Arial"/>
              <a:buChar char="•"/>
            </a:pPr>
            <a:r>
              <a:rPr lang="en-US" sz="2499" b="1">
                <a:solidFill>
                  <a:srgbClr val="023972"/>
                </a:solidFill>
                <a:latin typeface="Raleway 1 Bold"/>
                <a:ea typeface="Raleway 1 Bold"/>
                <a:cs typeface="Raleway 1 Bold"/>
                <a:sym typeface="Raleway 1 Bold"/>
              </a:rPr>
              <a:t>иштеп чыгуунун операцияларын жана максаттарын сүрөттөө</a:t>
            </a:r>
          </a:p>
          <a:p>
            <a:pPr marL="539641" lvl="1" indent="-269820" algn="l">
              <a:lnSpc>
                <a:spcPts val="3499"/>
              </a:lnSpc>
              <a:spcBef>
                <a:spcPct val="0"/>
              </a:spcBef>
              <a:buFont typeface="Arial"/>
              <a:buChar char="•"/>
            </a:pPr>
            <a:r>
              <a:rPr lang="en-US" sz="2499" b="1">
                <a:solidFill>
                  <a:srgbClr val="023972"/>
                </a:solidFill>
                <a:latin typeface="Raleway 1 Bold"/>
                <a:ea typeface="Raleway 1 Bold"/>
                <a:cs typeface="Raleway 1 Bold"/>
                <a:sym typeface="Raleway 1 Bold"/>
              </a:rPr>
              <a:t>иштеп чыгуунун зарылчылыгы жана пропорционалдуулугун талдоо</a:t>
            </a:r>
          </a:p>
          <a:p>
            <a:pPr marL="539641" lvl="1" indent="-269820" algn="l">
              <a:lnSpc>
                <a:spcPts val="3499"/>
              </a:lnSpc>
              <a:spcBef>
                <a:spcPct val="0"/>
              </a:spcBef>
              <a:buFont typeface="Arial"/>
              <a:buChar char="•"/>
            </a:pPr>
            <a:r>
              <a:rPr lang="en-US" sz="2499" b="1">
                <a:solidFill>
                  <a:srgbClr val="023972"/>
                </a:solidFill>
                <a:latin typeface="Raleway 1 Bold"/>
                <a:ea typeface="Raleway 1 Bold"/>
                <a:cs typeface="Raleway 1 Bold"/>
                <a:sym typeface="Raleway 1 Bold"/>
              </a:rPr>
              <a:t>субъекттердин укуктарына коркунучтарды баалоо</a:t>
            </a:r>
          </a:p>
          <a:p>
            <a:pPr algn="l">
              <a:lnSpc>
                <a:spcPts val="3499"/>
              </a:lnSpc>
              <a:spcBef>
                <a:spcPct val="0"/>
              </a:spcBef>
            </a:pPr>
            <a:endParaRPr lang="en-US" sz="2499" b="1">
              <a:solidFill>
                <a:srgbClr val="023972"/>
              </a:solidFill>
              <a:latin typeface="Raleway 1 Bold"/>
              <a:ea typeface="Raleway 1 Bold"/>
              <a:cs typeface="Raleway 1 Bold"/>
              <a:sym typeface="Raleway 1 Bold"/>
            </a:endParaRPr>
          </a:p>
          <a:p>
            <a:pPr algn="just">
              <a:lnSpc>
                <a:spcPts val="3499"/>
              </a:lnSpc>
              <a:spcBef>
                <a:spcPct val="0"/>
              </a:spcBef>
            </a:pPr>
            <a:r>
              <a:rPr lang="en-US" sz="2499" b="1">
                <a:solidFill>
                  <a:srgbClr val="023972"/>
                </a:solidFill>
                <a:latin typeface="Raleway 1 Bold"/>
                <a:ea typeface="Raleway 1 Bold"/>
                <a:cs typeface="Raleway 1 Bold"/>
                <a:sym typeface="Raleway 1 Bold"/>
              </a:rPr>
              <a:t>📌 Дайындарды иштеп чыгууда  маанилүү өзгөрүүлөр болгондо кайра жүргүзүлөт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grpSp>
        <p:nvGrpSpPr>
          <p:cNvPr id="6" name="Group 6"/>
          <p:cNvGrpSpPr/>
          <p:nvPr/>
        </p:nvGrpSpPr>
        <p:grpSpPr>
          <a:xfrm>
            <a:off x="10616226" y="6385484"/>
            <a:ext cx="3269421" cy="3804417"/>
            <a:chOff x="0" y="0"/>
            <a:chExt cx="698500" cy="812800"/>
          </a:xfrm>
        </p:grpSpPr>
        <p:sp>
          <p:nvSpPr>
            <p:cNvPr id="7" name="Freeform 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grpSp>
        <p:nvGrpSpPr>
          <p:cNvPr id="9" name="Group 9"/>
          <p:cNvGrpSpPr/>
          <p:nvPr/>
        </p:nvGrpSpPr>
        <p:grpSpPr>
          <a:xfrm>
            <a:off x="3036033" y="3270763"/>
            <a:ext cx="3293360" cy="3745474"/>
            <a:chOff x="0" y="0"/>
            <a:chExt cx="714687" cy="812800"/>
          </a:xfrm>
        </p:grpSpPr>
        <p:sp>
          <p:nvSpPr>
            <p:cNvPr id="10" name="Freeform 10"/>
            <p:cNvSpPr/>
            <p:nvPr/>
          </p:nvSpPr>
          <p:spPr>
            <a:xfrm>
              <a:off x="0" y="0"/>
              <a:ext cx="714687" cy="812800"/>
            </a:xfrm>
            <a:custGeom>
              <a:avLst/>
              <a:gdLst/>
              <a:ahLst/>
              <a:cxnLst/>
              <a:rect l="l" t="t" r="r" b="b"/>
              <a:pathLst>
                <a:path w="714687" h="812800">
                  <a:moveTo>
                    <a:pt x="357344" y="0"/>
                  </a:moveTo>
                  <a:lnTo>
                    <a:pt x="714687" y="203200"/>
                  </a:lnTo>
                  <a:lnTo>
                    <a:pt x="714687" y="609600"/>
                  </a:lnTo>
                  <a:lnTo>
                    <a:pt x="357344" y="812800"/>
                  </a:lnTo>
                  <a:lnTo>
                    <a:pt x="0" y="609600"/>
                  </a:lnTo>
                  <a:lnTo>
                    <a:pt x="0" y="203200"/>
                  </a:lnTo>
                  <a:lnTo>
                    <a:pt x="357344" y="0"/>
                  </a:lnTo>
                  <a:close/>
                </a:path>
              </a:pathLst>
            </a:custGeom>
            <a:solidFill>
              <a:srgbClr val="023972"/>
            </a:solidFill>
          </p:spPr>
        </p:sp>
        <p:sp>
          <p:nvSpPr>
            <p:cNvPr id="11" name="TextBox 11"/>
            <p:cNvSpPr txBox="1"/>
            <p:nvPr/>
          </p:nvSpPr>
          <p:spPr>
            <a:xfrm>
              <a:off x="0" y="82550"/>
              <a:ext cx="714687" cy="590550"/>
            </a:xfrm>
            <a:prstGeom prst="rect">
              <a:avLst/>
            </a:prstGeom>
          </p:spPr>
          <p:txBody>
            <a:bodyPr lIns="50800" tIns="50800" rIns="50800" bIns="50800" rtlCol="0" anchor="ctr"/>
            <a:lstStyle/>
            <a:p>
              <a:pPr algn="ctr">
                <a:lnSpc>
                  <a:spcPts val="3499"/>
                </a:lnSpc>
              </a:pPr>
              <a:endParaRPr/>
            </a:p>
          </p:txBody>
        </p:sp>
      </p:grpSp>
      <p:grpSp>
        <p:nvGrpSpPr>
          <p:cNvPr id="12" name="Group 12"/>
          <p:cNvGrpSpPr/>
          <p:nvPr/>
        </p:nvGrpSpPr>
        <p:grpSpPr>
          <a:xfrm>
            <a:off x="7927479" y="3234602"/>
            <a:ext cx="3280919" cy="3817797"/>
            <a:chOff x="0" y="0"/>
            <a:chExt cx="698500" cy="812800"/>
          </a:xfrm>
        </p:grpSpPr>
        <p:sp>
          <p:nvSpPr>
            <p:cNvPr id="13" name="Freeform 1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14" name="TextBox 14"/>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grpSp>
        <p:nvGrpSpPr>
          <p:cNvPr id="15" name="Group 15"/>
          <p:cNvGrpSpPr/>
          <p:nvPr/>
        </p:nvGrpSpPr>
        <p:grpSpPr>
          <a:xfrm>
            <a:off x="5411678" y="6261758"/>
            <a:ext cx="3375748" cy="3928143"/>
            <a:chOff x="0" y="0"/>
            <a:chExt cx="698500" cy="812800"/>
          </a:xfrm>
        </p:grpSpPr>
        <p:sp>
          <p:nvSpPr>
            <p:cNvPr id="16" name="Freeform 1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17" name="TextBox 17"/>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grpSp>
        <p:nvGrpSpPr>
          <p:cNvPr id="18" name="Group 18"/>
          <p:cNvGrpSpPr/>
          <p:nvPr/>
        </p:nvGrpSpPr>
        <p:grpSpPr>
          <a:xfrm>
            <a:off x="12806485" y="3268099"/>
            <a:ext cx="3313398" cy="3855591"/>
            <a:chOff x="0" y="0"/>
            <a:chExt cx="698500" cy="812800"/>
          </a:xfrm>
        </p:grpSpPr>
        <p:sp>
          <p:nvSpPr>
            <p:cNvPr id="19" name="Freeform 1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3972"/>
            </a:solidFill>
          </p:spPr>
        </p:sp>
        <p:sp>
          <p:nvSpPr>
            <p:cNvPr id="20" name="TextBox 20"/>
            <p:cNvSpPr txBox="1"/>
            <p:nvPr/>
          </p:nvSpPr>
          <p:spPr>
            <a:xfrm>
              <a:off x="0" y="82550"/>
              <a:ext cx="698500" cy="590550"/>
            </a:xfrm>
            <a:prstGeom prst="rect">
              <a:avLst/>
            </a:prstGeom>
          </p:spPr>
          <p:txBody>
            <a:bodyPr lIns="50800" tIns="50800" rIns="50800" bIns="50800" rtlCol="0" anchor="ctr"/>
            <a:lstStyle/>
            <a:p>
              <a:pPr algn="ctr">
                <a:lnSpc>
                  <a:spcPts val="3499"/>
                </a:lnSpc>
              </a:pPr>
              <a:endParaRPr/>
            </a:p>
          </p:txBody>
        </p:sp>
      </p:grpSp>
      <p:sp>
        <p:nvSpPr>
          <p:cNvPr id="21" name="Freeform 21"/>
          <p:cNvSpPr/>
          <p:nvPr/>
        </p:nvSpPr>
        <p:spPr>
          <a:xfrm>
            <a:off x="11468450" y="8692569"/>
            <a:ext cx="782487" cy="802925"/>
          </a:xfrm>
          <a:custGeom>
            <a:avLst/>
            <a:gdLst/>
            <a:ahLst/>
            <a:cxnLst/>
            <a:rect l="l" t="t" r="r" b="b"/>
            <a:pathLst>
              <a:path w="782487" h="802925">
                <a:moveTo>
                  <a:pt x="0" y="0"/>
                </a:moveTo>
                <a:lnTo>
                  <a:pt x="782486" y="0"/>
                </a:lnTo>
                <a:lnTo>
                  <a:pt x="782486" y="802925"/>
                </a:lnTo>
                <a:lnTo>
                  <a:pt x="0" y="802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2"/>
          <p:cNvSpPr txBox="1"/>
          <p:nvPr/>
        </p:nvSpPr>
        <p:spPr>
          <a:xfrm>
            <a:off x="1883166" y="1651200"/>
            <a:ext cx="15394687" cy="1345321"/>
          </a:xfrm>
          <a:prstGeom prst="rect">
            <a:avLst/>
          </a:prstGeom>
        </p:spPr>
        <p:txBody>
          <a:bodyPr lIns="0" tIns="0" rIns="0" bIns="0" rtlCol="0" anchor="t">
            <a:spAutoFit/>
          </a:bodyPr>
          <a:lstStyle/>
          <a:p>
            <a:pPr marL="0" lvl="0" indent="0" algn="ctr">
              <a:lnSpc>
                <a:spcPts val="4228"/>
              </a:lnSpc>
              <a:spcBef>
                <a:spcPct val="0"/>
              </a:spcBef>
            </a:pPr>
            <a:r>
              <a:rPr lang="en-US" sz="3046" b="1">
                <a:solidFill>
                  <a:srgbClr val="F78012"/>
                </a:solidFill>
                <a:latin typeface="Lora Bold"/>
                <a:ea typeface="Lora Bold"/>
                <a:cs typeface="Lora Bold"/>
                <a:sym typeface="Lora Bold"/>
              </a:rPr>
              <a:t>Жек</a:t>
            </a:r>
            <a:r>
              <a:rPr lang="en-US" sz="3046" b="1" u="none" strike="noStrike">
                <a:solidFill>
                  <a:srgbClr val="F78012"/>
                </a:solidFill>
                <a:latin typeface="Lora Bold"/>
                <a:ea typeface="Lora Bold"/>
                <a:cs typeface="Lora Bold"/>
                <a:sym typeface="Lora Bold"/>
              </a:rPr>
              <a:t>е дайындар менен иштөөнү жүзөгө ашыруунун укуктук негиздери</a:t>
            </a:r>
          </a:p>
          <a:p>
            <a:pPr marL="0" lvl="0" indent="0" algn="ctr">
              <a:lnSpc>
                <a:spcPts val="3256"/>
              </a:lnSpc>
              <a:spcBef>
                <a:spcPct val="0"/>
              </a:spcBef>
            </a:pPr>
            <a:r>
              <a:rPr lang="en-US" sz="2346" b="1" u="none" strike="noStrike">
                <a:solidFill>
                  <a:srgbClr val="004D95"/>
                </a:solidFill>
                <a:latin typeface="Lora Bold"/>
                <a:ea typeface="Lora Bold"/>
                <a:cs typeface="Lora Bold"/>
                <a:sym typeface="Lora Bold"/>
              </a:rPr>
              <a:t>Жеке дайындар менен иштөө жеке жазмалардын ээси тарабынан төмөнкү учурларда гана жүзөгө ашырылышы мүмкүн:</a:t>
            </a:r>
          </a:p>
        </p:txBody>
      </p:sp>
      <p:sp>
        <p:nvSpPr>
          <p:cNvPr id="23" name="TextBox 23"/>
          <p:cNvSpPr txBox="1"/>
          <p:nvPr/>
        </p:nvSpPr>
        <p:spPr>
          <a:xfrm>
            <a:off x="10748268" y="7485640"/>
            <a:ext cx="3005336" cy="906188"/>
          </a:xfrm>
          <a:prstGeom prst="rect">
            <a:avLst/>
          </a:prstGeom>
        </p:spPr>
        <p:txBody>
          <a:bodyPr lIns="0" tIns="0" rIns="0" bIns="0" rtlCol="0" anchor="t">
            <a:spAutoFit/>
          </a:bodyPr>
          <a:lstStyle/>
          <a:p>
            <a:pPr algn="ctr">
              <a:lnSpc>
                <a:spcPts val="3602"/>
              </a:lnSpc>
            </a:pPr>
            <a:r>
              <a:rPr lang="en-US" sz="2573" b="1">
                <a:solidFill>
                  <a:srgbClr val="FEFFFD"/>
                </a:solidFill>
                <a:latin typeface="Raleway 1 Bold"/>
                <a:ea typeface="Raleway 1 Bold"/>
                <a:cs typeface="Raleway 1 Bold"/>
                <a:sym typeface="Raleway 1 Bold"/>
              </a:rPr>
              <a:t>Коомдук </a:t>
            </a:r>
          </a:p>
          <a:p>
            <a:pPr algn="ctr">
              <a:lnSpc>
                <a:spcPts val="3602"/>
              </a:lnSpc>
              <a:spcBef>
                <a:spcPct val="0"/>
              </a:spcBef>
            </a:pPr>
            <a:r>
              <a:rPr lang="en-US" sz="2573" b="1">
                <a:solidFill>
                  <a:srgbClr val="FEFFFD"/>
                </a:solidFill>
                <a:latin typeface="Raleway 1 Bold"/>
                <a:ea typeface="Raleway 1 Bold"/>
                <a:cs typeface="Raleway 1 Bold"/>
                <a:sym typeface="Raleway 1 Bold"/>
              </a:rPr>
              <a:t>кызыкчылык</a:t>
            </a:r>
          </a:p>
        </p:txBody>
      </p:sp>
      <p:sp>
        <p:nvSpPr>
          <p:cNvPr id="24" name="TextBox 24"/>
          <p:cNvSpPr txBox="1"/>
          <p:nvPr/>
        </p:nvSpPr>
        <p:spPr>
          <a:xfrm>
            <a:off x="5656000" y="7423873"/>
            <a:ext cx="2950946" cy="1496322"/>
          </a:xfrm>
          <a:prstGeom prst="rect">
            <a:avLst/>
          </a:prstGeom>
        </p:spPr>
        <p:txBody>
          <a:bodyPr lIns="0" tIns="0" rIns="0" bIns="0" rtlCol="0" anchor="t">
            <a:spAutoFit/>
          </a:bodyPr>
          <a:lstStyle/>
          <a:p>
            <a:pPr algn="ctr">
              <a:lnSpc>
                <a:spcPts val="3001"/>
              </a:lnSpc>
              <a:spcBef>
                <a:spcPct val="0"/>
              </a:spcBef>
            </a:pPr>
            <a:r>
              <a:rPr lang="en-US" sz="2143" b="1">
                <a:solidFill>
                  <a:srgbClr val="FFFFFF"/>
                </a:solidFill>
                <a:latin typeface="Raleway 1 Bold"/>
                <a:ea typeface="Raleway 1 Bold"/>
                <a:cs typeface="Raleway 1 Bold"/>
                <a:sym typeface="Raleway 1 Bold"/>
              </a:rPr>
              <a:t>Субъекттин турмуштук  маанилүү кызыкчылыктарын коргоо</a:t>
            </a:r>
          </a:p>
        </p:txBody>
      </p:sp>
      <p:sp>
        <p:nvSpPr>
          <p:cNvPr id="25" name="TextBox 25"/>
          <p:cNvSpPr txBox="1"/>
          <p:nvPr/>
        </p:nvSpPr>
        <p:spPr>
          <a:xfrm>
            <a:off x="3370197" y="3979614"/>
            <a:ext cx="2530125" cy="2247896"/>
          </a:xfrm>
          <a:prstGeom prst="rect">
            <a:avLst/>
          </a:prstGeom>
        </p:spPr>
        <p:txBody>
          <a:bodyPr lIns="0" tIns="0" rIns="0" bIns="0" rtlCol="0" anchor="t">
            <a:spAutoFit/>
          </a:bodyPr>
          <a:lstStyle/>
          <a:p>
            <a:pPr algn="ctr">
              <a:lnSpc>
                <a:spcPts val="3001"/>
              </a:lnSpc>
              <a:spcBef>
                <a:spcPct val="0"/>
              </a:spcBef>
            </a:pPr>
            <a:r>
              <a:rPr lang="en-US" sz="2143" b="1">
                <a:solidFill>
                  <a:srgbClr val="FFFFFF"/>
                </a:solidFill>
                <a:latin typeface="Raleway 1 Bold"/>
                <a:ea typeface="Raleway 1 Bold"/>
                <a:cs typeface="Raleway 1 Bold"/>
                <a:sym typeface="Raleway 1 Bold"/>
              </a:rPr>
              <a:t>жеке дайындардын субъектиси менен түзүлгөн келишимдин болушу</a:t>
            </a:r>
          </a:p>
        </p:txBody>
      </p:sp>
      <p:sp>
        <p:nvSpPr>
          <p:cNvPr id="26" name="TextBox 26"/>
          <p:cNvSpPr txBox="1"/>
          <p:nvPr/>
        </p:nvSpPr>
        <p:spPr>
          <a:xfrm>
            <a:off x="8129554" y="4495483"/>
            <a:ext cx="2901912" cy="1162209"/>
          </a:xfrm>
          <a:prstGeom prst="rect">
            <a:avLst/>
          </a:prstGeom>
        </p:spPr>
        <p:txBody>
          <a:bodyPr lIns="0" tIns="0" rIns="0" bIns="0" rtlCol="0" anchor="t">
            <a:spAutoFit/>
          </a:bodyPr>
          <a:lstStyle/>
          <a:p>
            <a:pPr algn="ctr">
              <a:lnSpc>
                <a:spcPts val="3141"/>
              </a:lnSpc>
              <a:spcBef>
                <a:spcPct val="0"/>
              </a:spcBef>
            </a:pPr>
            <a:r>
              <a:rPr lang="en-US" sz="2243" b="1">
                <a:solidFill>
                  <a:srgbClr val="FFFFFF"/>
                </a:solidFill>
                <a:latin typeface="Raleway 1 Bold"/>
                <a:ea typeface="Raleway 1 Bold"/>
                <a:cs typeface="Raleway 1 Bold"/>
                <a:sym typeface="Raleway 1 Bold"/>
              </a:rPr>
              <a:t>?Мыйзам жана  ченемдик укуктук  актылар</a:t>
            </a:r>
          </a:p>
        </p:txBody>
      </p:sp>
      <p:sp>
        <p:nvSpPr>
          <p:cNvPr id="27" name="TextBox 27"/>
          <p:cNvSpPr txBox="1"/>
          <p:nvPr/>
        </p:nvSpPr>
        <p:spPr>
          <a:xfrm>
            <a:off x="13008623" y="4611355"/>
            <a:ext cx="2948775" cy="1016665"/>
          </a:xfrm>
          <a:prstGeom prst="rect">
            <a:avLst/>
          </a:prstGeom>
        </p:spPr>
        <p:txBody>
          <a:bodyPr lIns="0" tIns="0" rIns="0" bIns="0" rtlCol="0" anchor="t">
            <a:spAutoFit/>
          </a:bodyPr>
          <a:lstStyle/>
          <a:p>
            <a:pPr algn="ctr">
              <a:lnSpc>
                <a:spcPts val="2710"/>
              </a:lnSpc>
              <a:spcBef>
                <a:spcPct val="0"/>
              </a:spcBef>
            </a:pPr>
            <a:r>
              <a:rPr lang="en-US" sz="1936" b="1">
                <a:solidFill>
                  <a:srgbClr val="FEFFFD"/>
                </a:solidFill>
                <a:latin typeface="Raleway 1 Bold"/>
                <a:ea typeface="Raleway 1 Bold"/>
                <a:cs typeface="Raleway 1 Bold"/>
                <a:sym typeface="Raleway 1 Bold"/>
              </a:rPr>
              <a:t>Жазмалардын ээсинин мыйзамдуу кызыкчылыктары</a:t>
            </a:r>
          </a:p>
        </p:txBody>
      </p:sp>
      <p:sp>
        <p:nvSpPr>
          <p:cNvPr id="28" name="Freeform 28"/>
          <p:cNvSpPr/>
          <p:nvPr/>
        </p:nvSpPr>
        <p:spPr>
          <a:xfrm>
            <a:off x="5411678" y="5127374"/>
            <a:ext cx="488644" cy="488644"/>
          </a:xfrm>
          <a:custGeom>
            <a:avLst/>
            <a:gdLst/>
            <a:ahLst/>
            <a:cxnLst/>
            <a:rect l="l" t="t" r="r" b="b"/>
            <a:pathLst>
              <a:path w="488644" h="488644">
                <a:moveTo>
                  <a:pt x="0" y="0"/>
                </a:moveTo>
                <a:lnTo>
                  <a:pt x="488644" y="0"/>
                </a:lnTo>
                <a:lnTo>
                  <a:pt x="488644" y="488644"/>
                </a:lnTo>
                <a:lnTo>
                  <a:pt x="0" y="4886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TextBox 29"/>
          <p:cNvSpPr txBox="1"/>
          <p:nvPr/>
        </p:nvSpPr>
        <p:spPr>
          <a:xfrm>
            <a:off x="14335170" y="8778811"/>
            <a:ext cx="3569427" cy="901829"/>
          </a:xfrm>
          <a:prstGeom prst="rect">
            <a:avLst/>
          </a:prstGeom>
        </p:spPr>
        <p:txBody>
          <a:bodyPr lIns="0" tIns="0" rIns="0" bIns="0" rtlCol="0" anchor="t">
            <a:spAutoFit/>
          </a:bodyPr>
          <a:lstStyle/>
          <a:p>
            <a:pPr algn="ctr">
              <a:lnSpc>
                <a:spcPts val="3590"/>
              </a:lnSpc>
              <a:spcBef>
                <a:spcPct val="0"/>
              </a:spcBef>
            </a:pPr>
            <a:r>
              <a:rPr lang="en-US" sz="2564" b="1">
                <a:solidFill>
                  <a:srgbClr val="1F70B6"/>
                </a:solidFill>
                <a:latin typeface="Raleway 1 Bold"/>
                <a:ea typeface="Raleway 1 Bold"/>
                <a:cs typeface="Raleway 1 Bold"/>
                <a:sym typeface="Raleway 1 Bold"/>
              </a:rPr>
              <a:t>Санарип Кодексинин 79-беренеси</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Freeform 6"/>
          <p:cNvSpPr/>
          <p:nvPr/>
        </p:nvSpPr>
        <p:spPr>
          <a:xfrm>
            <a:off x="16951147" y="8904983"/>
            <a:ext cx="894318" cy="1119911"/>
          </a:xfrm>
          <a:custGeom>
            <a:avLst/>
            <a:gdLst/>
            <a:ahLst/>
            <a:cxnLst/>
            <a:rect l="l" t="t" r="r" b="b"/>
            <a:pathLst>
              <a:path w="894318" h="1119911">
                <a:moveTo>
                  <a:pt x="0" y="0"/>
                </a:moveTo>
                <a:lnTo>
                  <a:pt x="894318" y="0"/>
                </a:lnTo>
                <a:lnTo>
                  <a:pt x="894318" y="1119912"/>
                </a:lnTo>
                <a:lnTo>
                  <a:pt x="0" y="1119912"/>
                </a:lnTo>
                <a:lnTo>
                  <a:pt x="0" y="0"/>
                </a:lnTo>
                <a:close/>
              </a:path>
            </a:pathLst>
          </a:custGeom>
          <a:blipFill>
            <a:blip r:embed="rId5"/>
            <a:stretch>
              <a:fillRect l="-37120" t="-21081" r="-37654" b="-18487"/>
            </a:stretch>
          </a:blipFill>
        </p:spPr>
      </p:sp>
      <p:pic>
        <p:nvPicPr>
          <p:cNvPr id="7" name="Picture 7"/>
          <p:cNvPicPr>
            <a:picLocks noChangeAspect="1"/>
          </p:cNvPicPr>
          <p:nvPr/>
        </p:nvPicPr>
        <p:blipFill>
          <a:blip r:embed="rId6"/>
          <a:stretch>
            <a:fillRect/>
          </a:stretch>
        </p:blipFill>
        <p:spPr>
          <a:xfrm>
            <a:off x="11391091" y="6958931"/>
            <a:ext cx="1311900" cy="3344688"/>
          </a:xfrm>
          <a:prstGeom prst="rect">
            <a:avLst/>
          </a:prstGeom>
        </p:spPr>
      </p:pic>
      <p:sp>
        <p:nvSpPr>
          <p:cNvPr id="8" name="TextBox 8"/>
          <p:cNvSpPr txBox="1"/>
          <p:nvPr/>
        </p:nvSpPr>
        <p:spPr>
          <a:xfrm>
            <a:off x="2635214" y="2085765"/>
            <a:ext cx="14120263" cy="1326962"/>
          </a:xfrm>
          <a:prstGeom prst="rect">
            <a:avLst/>
          </a:prstGeom>
        </p:spPr>
        <p:txBody>
          <a:bodyPr lIns="0" tIns="0" rIns="0" bIns="0" rtlCol="0" anchor="t">
            <a:spAutoFit/>
          </a:bodyPr>
          <a:lstStyle/>
          <a:p>
            <a:pPr algn="ctr">
              <a:lnSpc>
                <a:spcPts val="3751"/>
              </a:lnSpc>
            </a:pPr>
            <a:r>
              <a:rPr lang="en-US" sz="2908" b="1">
                <a:solidFill>
                  <a:srgbClr val="F78012"/>
                </a:solidFill>
                <a:latin typeface="Open Sans Bold"/>
                <a:ea typeface="Open Sans Bold"/>
                <a:cs typeface="Open Sans Bold"/>
                <a:sym typeface="Open Sans Bold"/>
              </a:rPr>
              <a:t>Балдардын жеке дайындарын иштеп чыгуунун өзгөчөлүктөрү </a:t>
            </a:r>
          </a:p>
          <a:p>
            <a:pPr algn="ctr">
              <a:lnSpc>
                <a:spcPts val="3751"/>
              </a:lnSpc>
            </a:pPr>
            <a:r>
              <a:rPr lang="en-US" sz="2908" b="1">
                <a:solidFill>
                  <a:srgbClr val="F78012"/>
                </a:solidFill>
                <a:latin typeface="Open Sans Bold"/>
                <a:ea typeface="Open Sans Bold"/>
                <a:cs typeface="Open Sans Bold"/>
                <a:sym typeface="Open Sans Bold"/>
              </a:rPr>
              <a:t>(КР Санарип Кодексинин 81-беренеси)</a:t>
            </a:r>
          </a:p>
          <a:p>
            <a:pPr algn="ctr">
              <a:lnSpc>
                <a:spcPts val="3184"/>
              </a:lnSpc>
            </a:pPr>
            <a:endParaRPr lang="en-US" sz="2908" b="1">
              <a:solidFill>
                <a:srgbClr val="F78012"/>
              </a:solidFill>
              <a:latin typeface="Open Sans Bold"/>
              <a:ea typeface="Open Sans Bold"/>
              <a:cs typeface="Open Sans Bold"/>
              <a:sym typeface="Open Sans Bold"/>
            </a:endParaRPr>
          </a:p>
        </p:txBody>
      </p:sp>
      <p:sp>
        <p:nvSpPr>
          <p:cNvPr id="9" name="TextBox 9"/>
          <p:cNvSpPr txBox="1"/>
          <p:nvPr/>
        </p:nvSpPr>
        <p:spPr>
          <a:xfrm>
            <a:off x="11476464" y="4462595"/>
            <a:ext cx="5166945" cy="2184413"/>
          </a:xfrm>
          <a:prstGeom prst="rect">
            <a:avLst/>
          </a:prstGeom>
        </p:spPr>
        <p:txBody>
          <a:bodyPr lIns="0" tIns="0" rIns="0" bIns="0" rtlCol="0" anchor="t">
            <a:spAutoFit/>
          </a:bodyPr>
          <a:lstStyle/>
          <a:p>
            <a:pPr algn="ctr">
              <a:lnSpc>
                <a:spcPts val="3499"/>
              </a:lnSpc>
              <a:spcBef>
                <a:spcPct val="0"/>
              </a:spcBef>
            </a:pPr>
            <a:r>
              <a:rPr lang="en-US" sz="2499" b="1">
                <a:solidFill>
                  <a:srgbClr val="023972"/>
                </a:solidFill>
                <a:latin typeface="Raleway 1 Bold"/>
                <a:ea typeface="Raleway 1 Bold"/>
                <a:cs typeface="Raleway 1 Bold"/>
                <a:sym typeface="Raleway 1 Bold"/>
              </a:rPr>
              <a:t>👶 Иштеп чыгуу, баланын кызыкчылыктары үчүн гана жол берилет</a:t>
            </a:r>
          </a:p>
          <a:p>
            <a:pPr algn="ctr">
              <a:lnSpc>
                <a:spcPts val="3499"/>
              </a:lnSpc>
              <a:spcBef>
                <a:spcPct val="0"/>
              </a:spcBef>
            </a:pPr>
            <a:endParaRPr lang="en-US" sz="2499" b="1">
              <a:solidFill>
                <a:srgbClr val="023972"/>
              </a:solidFill>
              <a:latin typeface="Raleway 1 Bold"/>
              <a:ea typeface="Raleway 1 Bold"/>
              <a:cs typeface="Raleway 1 Bold"/>
              <a:sym typeface="Raleway 1 Bold"/>
            </a:endParaRPr>
          </a:p>
          <a:p>
            <a:pPr algn="ctr">
              <a:lnSpc>
                <a:spcPts val="3499"/>
              </a:lnSpc>
              <a:spcBef>
                <a:spcPct val="0"/>
              </a:spcBef>
            </a:pPr>
            <a:endParaRPr lang="en-US" sz="2499" b="1">
              <a:solidFill>
                <a:srgbClr val="023972"/>
              </a:solidFill>
              <a:latin typeface="Raleway 1 Bold"/>
              <a:ea typeface="Raleway 1 Bold"/>
              <a:cs typeface="Raleway 1 Bold"/>
              <a:sym typeface="Raleway 1 Bold"/>
            </a:endParaRPr>
          </a:p>
        </p:txBody>
      </p:sp>
      <p:sp>
        <p:nvSpPr>
          <p:cNvPr id="10" name="TextBox 10"/>
          <p:cNvSpPr txBox="1"/>
          <p:nvPr/>
        </p:nvSpPr>
        <p:spPr>
          <a:xfrm>
            <a:off x="2496984" y="3819108"/>
            <a:ext cx="4390281" cy="431813"/>
          </a:xfrm>
          <a:prstGeom prst="rect">
            <a:avLst/>
          </a:prstGeom>
        </p:spPr>
        <p:txBody>
          <a:bodyPr lIns="0" tIns="0" rIns="0" bIns="0" rtlCol="0" anchor="t">
            <a:spAutoFit/>
          </a:bodyPr>
          <a:lstStyle/>
          <a:p>
            <a:pPr algn="ctr">
              <a:lnSpc>
                <a:spcPts val="3499"/>
              </a:lnSpc>
              <a:spcBef>
                <a:spcPct val="0"/>
              </a:spcBef>
            </a:pPr>
            <a:r>
              <a:rPr lang="en-US" sz="2499" b="1">
                <a:solidFill>
                  <a:srgbClr val="023972"/>
                </a:solidFill>
                <a:latin typeface="Raleway 1 Bold"/>
                <a:ea typeface="Raleway 1 Bold"/>
                <a:cs typeface="Raleway 1 Bold"/>
                <a:sym typeface="Raleway 1 Bold"/>
              </a:rPr>
              <a:t>Иштеп чыгуунун негиздери:</a:t>
            </a:r>
          </a:p>
        </p:txBody>
      </p:sp>
      <p:sp>
        <p:nvSpPr>
          <p:cNvPr id="11" name="TextBox 11"/>
          <p:cNvSpPr txBox="1"/>
          <p:nvPr/>
        </p:nvSpPr>
        <p:spPr>
          <a:xfrm>
            <a:off x="2062232" y="4787490"/>
            <a:ext cx="8560915" cy="4242288"/>
          </a:xfrm>
          <a:prstGeom prst="rect">
            <a:avLst/>
          </a:prstGeom>
        </p:spPr>
        <p:txBody>
          <a:bodyPr lIns="0" tIns="0" rIns="0" bIns="0" rtlCol="0" anchor="t">
            <a:spAutoFit/>
          </a:bodyPr>
          <a:lstStyle/>
          <a:p>
            <a:pPr marL="523035" lvl="1" indent="-261517" algn="l">
              <a:lnSpc>
                <a:spcPts val="3391"/>
              </a:lnSpc>
              <a:spcBef>
                <a:spcPct val="0"/>
              </a:spcBef>
              <a:buFont typeface="Arial"/>
              <a:buChar char="•"/>
            </a:pPr>
            <a:r>
              <a:rPr lang="en-US" sz="2422" b="1">
                <a:solidFill>
                  <a:srgbClr val="023972"/>
                </a:solidFill>
                <a:latin typeface="Raleway 1 Bold"/>
                <a:ea typeface="Raleway 1 Bold"/>
                <a:cs typeface="Raleway 1 Bold"/>
                <a:sym typeface="Raleway 1 Bold"/>
              </a:rPr>
              <a:t>📜 мыйзамда каралган</a:t>
            </a:r>
          </a:p>
          <a:p>
            <a:pPr algn="l">
              <a:lnSpc>
                <a:spcPts val="3391"/>
              </a:lnSpc>
              <a:spcBef>
                <a:spcPct val="0"/>
              </a:spcBef>
            </a:pPr>
            <a:endParaRPr lang="en-US" sz="2422" b="1">
              <a:solidFill>
                <a:srgbClr val="023972"/>
              </a:solidFill>
              <a:latin typeface="Raleway 1 Bold"/>
              <a:ea typeface="Raleway 1 Bold"/>
              <a:cs typeface="Raleway 1 Bold"/>
              <a:sym typeface="Raleway 1 Bold"/>
            </a:endParaRPr>
          </a:p>
          <a:p>
            <a:pPr marL="523035" lvl="1" indent="-261517" algn="l">
              <a:lnSpc>
                <a:spcPts val="3391"/>
              </a:lnSpc>
              <a:spcBef>
                <a:spcPct val="0"/>
              </a:spcBef>
              <a:buFont typeface="Arial"/>
              <a:buChar char="•"/>
            </a:pPr>
            <a:r>
              <a:rPr lang="en-US" sz="2422" b="1">
                <a:solidFill>
                  <a:srgbClr val="023972"/>
                </a:solidFill>
                <a:latin typeface="Raleway 1 Bold"/>
                <a:ea typeface="Raleway 1 Bold"/>
                <a:cs typeface="Raleway 1 Bold"/>
                <a:sym typeface="Raleway 1 Bold"/>
              </a:rPr>
              <a:t>❤️ турмуштук маанилүү кызыкчылыктарды коргоо</a:t>
            </a:r>
          </a:p>
          <a:p>
            <a:pPr algn="l">
              <a:lnSpc>
                <a:spcPts val="3391"/>
              </a:lnSpc>
              <a:spcBef>
                <a:spcPct val="0"/>
              </a:spcBef>
            </a:pPr>
            <a:endParaRPr lang="en-US" sz="2422" b="1">
              <a:solidFill>
                <a:srgbClr val="023972"/>
              </a:solidFill>
              <a:latin typeface="Raleway 1 Bold"/>
              <a:ea typeface="Raleway 1 Bold"/>
              <a:cs typeface="Raleway 1 Bold"/>
              <a:sym typeface="Raleway 1 Bold"/>
            </a:endParaRPr>
          </a:p>
          <a:p>
            <a:pPr marL="523035" lvl="1" indent="-261517" algn="l">
              <a:lnSpc>
                <a:spcPts val="3391"/>
              </a:lnSpc>
              <a:spcBef>
                <a:spcPct val="0"/>
              </a:spcBef>
              <a:buFont typeface="Arial"/>
              <a:buChar char="•"/>
            </a:pPr>
            <a:r>
              <a:rPr lang="en-US" sz="2422" b="1">
                <a:solidFill>
                  <a:srgbClr val="023972"/>
                </a:solidFill>
                <a:latin typeface="Raleway 1 Bold"/>
                <a:ea typeface="Raleway 1 Bold"/>
                <a:cs typeface="Raleway 1 Bold"/>
                <a:sym typeface="Raleway 1 Bold"/>
              </a:rPr>
              <a:t>🏥 медициналык жардам</a:t>
            </a:r>
          </a:p>
          <a:p>
            <a:pPr algn="l">
              <a:lnSpc>
                <a:spcPts val="3391"/>
              </a:lnSpc>
              <a:spcBef>
                <a:spcPct val="0"/>
              </a:spcBef>
            </a:pPr>
            <a:endParaRPr lang="en-US" sz="2422" b="1">
              <a:solidFill>
                <a:srgbClr val="023972"/>
              </a:solidFill>
              <a:latin typeface="Raleway 1 Bold"/>
              <a:ea typeface="Raleway 1 Bold"/>
              <a:cs typeface="Raleway 1 Bold"/>
              <a:sym typeface="Raleway 1 Bold"/>
            </a:endParaRPr>
          </a:p>
          <a:p>
            <a:pPr marL="523035" lvl="1" indent="-261517" algn="l">
              <a:lnSpc>
                <a:spcPts val="3391"/>
              </a:lnSpc>
              <a:spcBef>
                <a:spcPct val="0"/>
              </a:spcBef>
              <a:buFont typeface="Arial"/>
              <a:buChar char="•"/>
            </a:pPr>
            <a:r>
              <a:rPr lang="en-US" sz="2422" b="1">
                <a:solidFill>
                  <a:srgbClr val="023972"/>
                </a:solidFill>
                <a:latin typeface="Raleway 1 Bold"/>
                <a:ea typeface="Raleway 1 Bold"/>
                <a:cs typeface="Raleway 1 Bold"/>
                <a:sym typeface="Raleway 1 Bold"/>
              </a:rPr>
              <a:t>⚖  сот адилеттиги жана коопсуздук</a:t>
            </a:r>
          </a:p>
          <a:p>
            <a:pPr algn="l">
              <a:lnSpc>
                <a:spcPts val="3391"/>
              </a:lnSpc>
              <a:spcBef>
                <a:spcPct val="0"/>
              </a:spcBef>
            </a:pPr>
            <a:endParaRPr lang="en-US" sz="2422" b="1">
              <a:solidFill>
                <a:srgbClr val="023972"/>
              </a:solidFill>
              <a:latin typeface="Raleway 1 Bold"/>
              <a:ea typeface="Raleway 1 Bold"/>
              <a:cs typeface="Raleway 1 Bold"/>
              <a:sym typeface="Raleway 1 Bold"/>
            </a:endParaRPr>
          </a:p>
          <a:p>
            <a:pPr algn="l">
              <a:lnSpc>
                <a:spcPts val="3391"/>
              </a:lnSpc>
              <a:spcBef>
                <a:spcPct val="0"/>
              </a:spcBef>
            </a:pPr>
            <a:r>
              <a:rPr lang="en-US" sz="2422" b="1">
                <a:solidFill>
                  <a:srgbClr val="023972"/>
                </a:solidFill>
                <a:latin typeface="Raleway 1 Bold"/>
                <a:ea typeface="Raleway 1 Bold"/>
                <a:cs typeface="Raleway 1 Bold"/>
                <a:sym typeface="Raleway 1 Bold"/>
              </a:rPr>
              <a:t>📌 Башка учурларда мыйзамдуу өкүлдүн макулдугу талап кылынат</a:t>
            </a:r>
          </a:p>
        </p:txBody>
      </p:sp>
      <p:sp>
        <p:nvSpPr>
          <p:cNvPr id="12" name="TextBox 12"/>
          <p:cNvSpPr txBox="1"/>
          <p:nvPr/>
        </p:nvSpPr>
        <p:spPr>
          <a:xfrm>
            <a:off x="11326021" y="6024715"/>
            <a:ext cx="5782421" cy="869963"/>
          </a:xfrm>
          <a:prstGeom prst="rect">
            <a:avLst/>
          </a:prstGeom>
        </p:spPr>
        <p:txBody>
          <a:bodyPr lIns="0" tIns="0" rIns="0" bIns="0" rtlCol="0" anchor="t">
            <a:spAutoFit/>
          </a:bodyPr>
          <a:lstStyle/>
          <a:p>
            <a:pPr algn="ctr">
              <a:lnSpc>
                <a:spcPts val="3499"/>
              </a:lnSpc>
              <a:spcBef>
                <a:spcPct val="0"/>
              </a:spcBef>
            </a:pPr>
            <a:r>
              <a:rPr lang="en-US" sz="2499" b="1">
                <a:solidFill>
                  <a:srgbClr val="F78012"/>
                </a:solidFill>
                <a:latin typeface="Raleway 1 Bold"/>
                <a:ea typeface="Raleway 1 Bold"/>
                <a:cs typeface="Raleway 1 Bold"/>
                <a:sym typeface="Raleway 1 Bold"/>
              </a:rPr>
              <a:t>📌 14 жаштан баштап бала макулдукту өз алдынча бере алат</a:t>
            </a:r>
          </a:p>
        </p:txBody>
      </p:sp>
      <p:sp>
        <p:nvSpPr>
          <p:cNvPr id="13" name="TextBox 13"/>
          <p:cNvSpPr txBox="1"/>
          <p:nvPr/>
        </p:nvSpPr>
        <p:spPr>
          <a:xfrm>
            <a:off x="12244677" y="6964182"/>
            <a:ext cx="4706471" cy="3060713"/>
          </a:xfrm>
          <a:prstGeom prst="rect">
            <a:avLst/>
          </a:prstGeom>
        </p:spPr>
        <p:txBody>
          <a:bodyPr lIns="0" tIns="0" rIns="0" bIns="0" rtlCol="0" anchor="t">
            <a:spAutoFit/>
          </a:bodyPr>
          <a:lstStyle/>
          <a:p>
            <a:pPr algn="ctr">
              <a:lnSpc>
                <a:spcPts val="3499"/>
              </a:lnSpc>
              <a:spcBef>
                <a:spcPct val="0"/>
              </a:spcBef>
            </a:pPr>
            <a:r>
              <a:rPr lang="en-US" sz="2499" b="1">
                <a:solidFill>
                  <a:srgbClr val="F78012"/>
                </a:solidFill>
                <a:latin typeface="Raleway 1 Bold"/>
                <a:ea typeface="Raleway 1 Bold"/>
                <a:cs typeface="Raleway 1 Bold"/>
                <a:sym typeface="Raleway 1 Bold"/>
              </a:rPr>
              <a:t>14 жашка чейинки балдардын жеке маалыматтарын иштеп чыгууга жана жарыялоого алардын мыйзамдуу өкүлдөрүнүн макулдугу менен гана жол берилет.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D"/>
        </a:solidFill>
        <a:effectLst/>
      </p:bgPr>
    </p:bg>
    <p:spTree>
      <p:nvGrpSpPr>
        <p:cNvPr id="1" name=""/>
        <p:cNvGrpSpPr/>
        <p:nvPr/>
      </p:nvGrpSpPr>
      <p:grpSpPr>
        <a:xfrm>
          <a:off x="0" y="0"/>
          <a:ext cx="0" cy="0"/>
          <a:chOff x="0" y="0"/>
          <a:chExt cx="0" cy="0"/>
        </a:xfrm>
      </p:grpSpPr>
      <p:sp>
        <p:nvSpPr>
          <p:cNvPr id="2" name="Freeform 2"/>
          <p:cNvSpPr/>
          <p:nvPr/>
        </p:nvSpPr>
        <p:spPr>
          <a:xfrm>
            <a:off x="1028700" y="304339"/>
            <a:ext cx="1862164" cy="1117299"/>
          </a:xfrm>
          <a:custGeom>
            <a:avLst/>
            <a:gdLst/>
            <a:ahLst/>
            <a:cxnLst/>
            <a:rect l="l" t="t" r="r" b="b"/>
            <a:pathLst>
              <a:path w="1862164" h="1117299">
                <a:moveTo>
                  <a:pt x="0" y="0"/>
                </a:moveTo>
                <a:lnTo>
                  <a:pt x="1862164" y="0"/>
                </a:lnTo>
                <a:lnTo>
                  <a:pt x="1862164" y="1117299"/>
                </a:lnTo>
                <a:lnTo>
                  <a:pt x="0" y="1117299"/>
                </a:lnTo>
                <a:lnTo>
                  <a:pt x="0" y="0"/>
                </a:lnTo>
                <a:close/>
              </a:path>
            </a:pathLst>
          </a:custGeom>
          <a:blipFill>
            <a:blip r:embed="rId2"/>
            <a:stretch>
              <a:fillRect/>
            </a:stretch>
          </a:blipFill>
        </p:spPr>
      </p:sp>
      <p:sp>
        <p:nvSpPr>
          <p:cNvPr id="3" name="Freeform 3"/>
          <p:cNvSpPr/>
          <p:nvPr/>
        </p:nvSpPr>
        <p:spPr>
          <a:xfrm rot="1083850">
            <a:off x="-533599" y="-6326352"/>
            <a:ext cx="21585526" cy="25088717"/>
          </a:xfrm>
          <a:custGeom>
            <a:avLst/>
            <a:gdLst/>
            <a:ahLst/>
            <a:cxnLst/>
            <a:rect l="l" t="t" r="r" b="b"/>
            <a:pathLst>
              <a:path w="21585526" h="25088717">
                <a:moveTo>
                  <a:pt x="0" y="0"/>
                </a:moveTo>
                <a:lnTo>
                  <a:pt x="21585526" y="0"/>
                </a:lnTo>
                <a:lnTo>
                  <a:pt x="21585526" y="25088717"/>
                </a:lnTo>
                <a:lnTo>
                  <a:pt x="0" y="25088717"/>
                </a:lnTo>
                <a:lnTo>
                  <a:pt x="0" y="0"/>
                </a:lnTo>
                <a:close/>
              </a:path>
            </a:pathLst>
          </a:custGeom>
          <a:blipFill>
            <a:blip r:embed="rId3"/>
            <a:stretch>
              <a:fillRect l="-22797" t="-7811" b="-7811"/>
            </a:stretch>
          </a:blipFill>
        </p:spPr>
      </p:sp>
      <p:sp>
        <p:nvSpPr>
          <p:cNvPr id="4" name="Freeform 4"/>
          <p:cNvSpPr/>
          <p:nvPr/>
        </p:nvSpPr>
        <p:spPr>
          <a:xfrm>
            <a:off x="16161058" y="496028"/>
            <a:ext cx="1098242" cy="733921"/>
          </a:xfrm>
          <a:custGeom>
            <a:avLst/>
            <a:gdLst/>
            <a:ahLst/>
            <a:cxnLst/>
            <a:rect l="l" t="t" r="r" b="b"/>
            <a:pathLst>
              <a:path w="1098242" h="733921">
                <a:moveTo>
                  <a:pt x="0" y="0"/>
                </a:moveTo>
                <a:lnTo>
                  <a:pt x="1098242" y="0"/>
                </a:lnTo>
                <a:lnTo>
                  <a:pt x="1098242" y="733921"/>
                </a:lnTo>
                <a:lnTo>
                  <a:pt x="0" y="733921"/>
                </a:lnTo>
                <a:lnTo>
                  <a:pt x="0" y="0"/>
                </a:lnTo>
                <a:close/>
              </a:path>
            </a:pathLst>
          </a:custGeom>
          <a:blipFill>
            <a:blip r:embed="rId4"/>
            <a:stretch>
              <a:fillRect/>
            </a:stretch>
          </a:blipFill>
        </p:spPr>
      </p:sp>
      <p:sp>
        <p:nvSpPr>
          <p:cNvPr id="5" name="Freeform 5"/>
          <p:cNvSpPr/>
          <p:nvPr/>
        </p:nvSpPr>
        <p:spPr>
          <a:xfrm>
            <a:off x="8678466" y="304339"/>
            <a:ext cx="931068" cy="1165931"/>
          </a:xfrm>
          <a:custGeom>
            <a:avLst/>
            <a:gdLst/>
            <a:ahLst/>
            <a:cxnLst/>
            <a:rect l="l" t="t" r="r" b="b"/>
            <a:pathLst>
              <a:path w="931068" h="1165931">
                <a:moveTo>
                  <a:pt x="0" y="0"/>
                </a:moveTo>
                <a:lnTo>
                  <a:pt x="931068" y="0"/>
                </a:lnTo>
                <a:lnTo>
                  <a:pt x="931068" y="1165932"/>
                </a:lnTo>
                <a:lnTo>
                  <a:pt x="0" y="1165932"/>
                </a:lnTo>
                <a:lnTo>
                  <a:pt x="0" y="0"/>
                </a:lnTo>
                <a:close/>
              </a:path>
            </a:pathLst>
          </a:custGeom>
          <a:blipFill>
            <a:blip r:embed="rId5"/>
            <a:stretch>
              <a:fillRect l="-37120" t="-21081" r="-37654" b="-18487"/>
            </a:stretch>
          </a:blipFill>
        </p:spPr>
      </p:sp>
      <p:sp>
        <p:nvSpPr>
          <p:cNvPr id="6" name="Freeform 6"/>
          <p:cNvSpPr/>
          <p:nvPr/>
        </p:nvSpPr>
        <p:spPr>
          <a:xfrm rot="-6271537">
            <a:off x="14906379" y="231602"/>
            <a:ext cx="7059791" cy="5737684"/>
          </a:xfrm>
          <a:custGeom>
            <a:avLst/>
            <a:gdLst/>
            <a:ahLst/>
            <a:cxnLst/>
            <a:rect l="l" t="t" r="r" b="b"/>
            <a:pathLst>
              <a:path w="7059791" h="5737684">
                <a:moveTo>
                  <a:pt x="0" y="0"/>
                </a:moveTo>
                <a:lnTo>
                  <a:pt x="7059790" y="0"/>
                </a:lnTo>
                <a:lnTo>
                  <a:pt x="7059790" y="5737684"/>
                </a:lnTo>
                <a:lnTo>
                  <a:pt x="0" y="5737684"/>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sp>
        <p:nvSpPr>
          <p:cNvPr id="7" name="Freeform 7"/>
          <p:cNvSpPr/>
          <p:nvPr/>
        </p:nvSpPr>
        <p:spPr>
          <a:xfrm>
            <a:off x="11584254" y="8557086"/>
            <a:ext cx="782487" cy="802925"/>
          </a:xfrm>
          <a:custGeom>
            <a:avLst/>
            <a:gdLst/>
            <a:ahLst/>
            <a:cxnLst/>
            <a:rect l="l" t="t" r="r" b="b"/>
            <a:pathLst>
              <a:path w="782487" h="802925">
                <a:moveTo>
                  <a:pt x="0" y="0"/>
                </a:moveTo>
                <a:lnTo>
                  <a:pt x="782487" y="0"/>
                </a:lnTo>
                <a:lnTo>
                  <a:pt x="782487" y="802924"/>
                </a:lnTo>
                <a:lnTo>
                  <a:pt x="0" y="8029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272409" y="5281934"/>
            <a:ext cx="914899" cy="914899"/>
          </a:xfrm>
          <a:custGeom>
            <a:avLst/>
            <a:gdLst/>
            <a:ahLst/>
            <a:cxnLst/>
            <a:rect l="l" t="t" r="r" b="b"/>
            <a:pathLst>
              <a:path w="914899" h="914899">
                <a:moveTo>
                  <a:pt x="0" y="0"/>
                </a:moveTo>
                <a:lnTo>
                  <a:pt x="914900" y="0"/>
                </a:lnTo>
                <a:lnTo>
                  <a:pt x="914900" y="914899"/>
                </a:lnTo>
                <a:lnTo>
                  <a:pt x="0" y="914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4589613" y="7021037"/>
            <a:ext cx="3072098" cy="3072098"/>
          </a:xfrm>
          <a:custGeom>
            <a:avLst/>
            <a:gdLst/>
            <a:ahLst/>
            <a:cxnLst/>
            <a:rect l="l" t="t" r="r" b="b"/>
            <a:pathLst>
              <a:path w="3072098" h="3072098">
                <a:moveTo>
                  <a:pt x="0" y="0"/>
                </a:moveTo>
                <a:lnTo>
                  <a:pt x="3072098" y="0"/>
                </a:lnTo>
                <a:lnTo>
                  <a:pt x="3072098" y="3072098"/>
                </a:lnTo>
                <a:lnTo>
                  <a:pt x="0" y="3072098"/>
                </a:lnTo>
                <a:lnTo>
                  <a:pt x="0" y="0"/>
                </a:lnTo>
                <a:close/>
              </a:path>
            </a:pathLst>
          </a:custGeom>
          <a:blipFill>
            <a:blip r:embed="rId12"/>
            <a:stretch>
              <a:fillRect/>
            </a:stretch>
          </a:blipFill>
        </p:spPr>
      </p:sp>
      <p:sp>
        <p:nvSpPr>
          <p:cNvPr id="10" name="TextBox 10"/>
          <p:cNvSpPr txBox="1"/>
          <p:nvPr/>
        </p:nvSpPr>
        <p:spPr>
          <a:xfrm>
            <a:off x="1912190" y="1881302"/>
            <a:ext cx="15394687" cy="574940"/>
          </a:xfrm>
          <a:prstGeom prst="rect">
            <a:avLst/>
          </a:prstGeom>
        </p:spPr>
        <p:txBody>
          <a:bodyPr lIns="0" tIns="0" rIns="0" bIns="0" rtlCol="0" anchor="t">
            <a:spAutoFit/>
          </a:bodyPr>
          <a:lstStyle/>
          <a:p>
            <a:pPr marL="0" lvl="0" indent="0" algn="ctr">
              <a:lnSpc>
                <a:spcPts val="4783"/>
              </a:lnSpc>
              <a:spcBef>
                <a:spcPct val="0"/>
              </a:spcBef>
            </a:pPr>
            <a:r>
              <a:rPr lang="en-US" sz="3446" b="1">
                <a:solidFill>
                  <a:srgbClr val="F78012"/>
                </a:solidFill>
                <a:latin typeface="Open Sans Bold"/>
                <a:ea typeface="Open Sans Bold"/>
                <a:cs typeface="Open Sans Bold"/>
                <a:sym typeface="Open Sans Bold"/>
              </a:rPr>
              <a:t>Жеке дайындарды иштеп чыгууга макулдук</a:t>
            </a:r>
          </a:p>
        </p:txBody>
      </p:sp>
      <p:sp>
        <p:nvSpPr>
          <p:cNvPr id="11" name="TextBox 11"/>
          <p:cNvSpPr txBox="1"/>
          <p:nvPr/>
        </p:nvSpPr>
        <p:spPr>
          <a:xfrm>
            <a:off x="2155649" y="2914899"/>
            <a:ext cx="6809400" cy="5471633"/>
          </a:xfrm>
          <a:prstGeom prst="rect">
            <a:avLst/>
          </a:prstGeom>
        </p:spPr>
        <p:txBody>
          <a:bodyPr lIns="0" tIns="0" rIns="0" bIns="0" rtlCol="0" anchor="t">
            <a:spAutoFit/>
          </a:bodyPr>
          <a:lstStyle/>
          <a:p>
            <a:pPr algn="l">
              <a:lnSpc>
                <a:spcPts val="3102"/>
              </a:lnSpc>
            </a:pPr>
            <a:r>
              <a:rPr lang="en-US" sz="2585" b="1">
                <a:solidFill>
                  <a:srgbClr val="023972"/>
                </a:solidFill>
                <a:latin typeface="Raleway 1 Bold"/>
                <a:ea typeface="Raleway 1 Bold"/>
                <a:cs typeface="Raleway 1 Bold"/>
                <a:sym typeface="Raleway 1 Bold"/>
              </a:rPr>
              <a:t>Макулдук төмөнкүлөргө ылайык болушу керек:</a:t>
            </a:r>
          </a:p>
          <a:p>
            <a:pPr algn="l">
              <a:lnSpc>
                <a:spcPts val="3102"/>
              </a:lnSpc>
            </a:pPr>
            <a:endParaRPr lang="en-US" sz="2585" b="1">
              <a:solidFill>
                <a:srgbClr val="023972"/>
              </a:solidFill>
              <a:latin typeface="Raleway 1 Bold"/>
              <a:ea typeface="Raleway 1 Bold"/>
              <a:cs typeface="Raleway 1 Bold"/>
              <a:sym typeface="Raleway 1 Bold"/>
            </a:endParaRPr>
          </a:p>
          <a:p>
            <a:pPr algn="l">
              <a:lnSpc>
                <a:spcPts val="3102"/>
              </a:lnSpc>
            </a:pPr>
            <a:r>
              <a:rPr lang="en-US" sz="2585" b="1">
                <a:solidFill>
                  <a:srgbClr val="023972"/>
                </a:solidFill>
                <a:latin typeface="Raleway 1 Bold"/>
                <a:ea typeface="Raleway 1 Bold"/>
                <a:cs typeface="Raleway 1 Bold"/>
                <a:sym typeface="Raleway 1 Bold"/>
              </a:rPr>
              <a:t>✔️ Эркиндик менен берилген — күч колдонулбастан</a:t>
            </a:r>
          </a:p>
          <a:p>
            <a:pPr algn="l">
              <a:lnSpc>
                <a:spcPts val="3102"/>
              </a:lnSpc>
            </a:pPr>
            <a:endParaRPr lang="en-US" sz="2585" b="1">
              <a:solidFill>
                <a:srgbClr val="023972"/>
              </a:solidFill>
              <a:latin typeface="Raleway 1 Bold"/>
              <a:ea typeface="Raleway 1 Bold"/>
              <a:cs typeface="Raleway 1 Bold"/>
              <a:sym typeface="Raleway 1 Bold"/>
            </a:endParaRPr>
          </a:p>
          <a:p>
            <a:pPr algn="l">
              <a:lnSpc>
                <a:spcPts val="3102"/>
              </a:lnSpc>
            </a:pPr>
            <a:r>
              <a:rPr lang="en-US" sz="2585" b="1">
                <a:solidFill>
                  <a:srgbClr val="023972"/>
                </a:solidFill>
                <a:latin typeface="Raleway 1 Bold"/>
                <a:ea typeface="Raleway 1 Bold"/>
                <a:cs typeface="Raleway 1 Bold"/>
                <a:sym typeface="Raleway 1 Bold"/>
              </a:rPr>
              <a:t>✔️ Так — так аныкталган максаттар үчүн</a:t>
            </a:r>
          </a:p>
          <a:p>
            <a:pPr algn="l">
              <a:lnSpc>
                <a:spcPts val="3102"/>
              </a:lnSpc>
            </a:pPr>
            <a:endParaRPr lang="en-US" sz="2585" b="1">
              <a:solidFill>
                <a:srgbClr val="023972"/>
              </a:solidFill>
              <a:latin typeface="Raleway 1 Bold"/>
              <a:ea typeface="Raleway 1 Bold"/>
              <a:cs typeface="Raleway 1 Bold"/>
              <a:sym typeface="Raleway 1 Bold"/>
            </a:endParaRPr>
          </a:p>
          <a:p>
            <a:pPr algn="l">
              <a:lnSpc>
                <a:spcPts val="3102"/>
              </a:lnSpc>
            </a:pPr>
            <a:r>
              <a:rPr lang="en-US" sz="2585" b="1">
                <a:solidFill>
                  <a:srgbClr val="023972"/>
                </a:solidFill>
                <a:latin typeface="Raleway 1 Bold"/>
                <a:ea typeface="Raleway 1 Bold"/>
                <a:cs typeface="Raleway 1 Bold"/>
                <a:sym typeface="Raleway 1 Bold"/>
              </a:rPr>
              <a:t>✔️ Маалымат берилген — иштетүүнүн шарттары түшүнүлгөн</a:t>
            </a:r>
          </a:p>
          <a:p>
            <a:pPr algn="l">
              <a:lnSpc>
                <a:spcPts val="3102"/>
              </a:lnSpc>
            </a:pPr>
            <a:endParaRPr lang="en-US" sz="2585" b="1">
              <a:solidFill>
                <a:srgbClr val="023972"/>
              </a:solidFill>
              <a:latin typeface="Raleway 1 Bold"/>
              <a:ea typeface="Raleway 1 Bold"/>
              <a:cs typeface="Raleway 1 Bold"/>
              <a:sym typeface="Raleway 1 Bold"/>
            </a:endParaRPr>
          </a:p>
          <a:p>
            <a:pPr algn="l">
              <a:lnSpc>
                <a:spcPts val="3102"/>
              </a:lnSpc>
            </a:pPr>
            <a:r>
              <a:rPr lang="en-US" sz="2585" b="1">
                <a:solidFill>
                  <a:srgbClr val="023972"/>
                </a:solidFill>
                <a:latin typeface="Raleway 1 Bold"/>
                <a:ea typeface="Raleway 1 Bold"/>
                <a:cs typeface="Raleway 1 Bold"/>
                <a:sym typeface="Raleway 1 Bold"/>
              </a:rPr>
              <a:t>✔️ Аң-сезимдүү — түшүнүп кабыл алынган</a:t>
            </a:r>
          </a:p>
          <a:p>
            <a:pPr algn="l">
              <a:lnSpc>
                <a:spcPts val="3102"/>
              </a:lnSpc>
            </a:pPr>
            <a:endParaRPr lang="en-US" sz="2585" b="1">
              <a:solidFill>
                <a:srgbClr val="023972"/>
              </a:solidFill>
              <a:latin typeface="Raleway 1 Bold"/>
              <a:ea typeface="Raleway 1 Bold"/>
              <a:cs typeface="Raleway 1 Bold"/>
              <a:sym typeface="Raleway 1 Bold"/>
            </a:endParaRPr>
          </a:p>
        </p:txBody>
      </p:sp>
      <p:sp>
        <p:nvSpPr>
          <p:cNvPr id="12" name="TextBox 12"/>
          <p:cNvSpPr txBox="1"/>
          <p:nvPr/>
        </p:nvSpPr>
        <p:spPr>
          <a:xfrm>
            <a:off x="10007598" y="3301894"/>
            <a:ext cx="7428806" cy="3643062"/>
          </a:xfrm>
          <a:prstGeom prst="rect">
            <a:avLst/>
          </a:prstGeom>
        </p:spPr>
        <p:txBody>
          <a:bodyPr lIns="0" tIns="0" rIns="0" bIns="0" rtlCol="0" anchor="t">
            <a:spAutoFit/>
          </a:bodyPr>
          <a:lstStyle/>
          <a:p>
            <a:pPr algn="l">
              <a:lnSpc>
                <a:spcPts val="3583"/>
              </a:lnSpc>
            </a:pPr>
            <a:r>
              <a:rPr lang="en-US" sz="2985" b="1">
                <a:solidFill>
                  <a:srgbClr val="13538A"/>
                </a:solidFill>
                <a:latin typeface="Raleway 1 Bold"/>
                <a:ea typeface="Raleway 1 Bold"/>
                <a:cs typeface="Raleway 1 Bold"/>
                <a:sym typeface="Raleway 1 Bold"/>
              </a:rPr>
              <a:t>📝 Макулдуктун формасы</a:t>
            </a:r>
          </a:p>
          <a:p>
            <a:pPr algn="l">
              <a:lnSpc>
                <a:spcPts val="3583"/>
              </a:lnSpc>
            </a:pPr>
            <a:endParaRPr lang="en-US" sz="2985" b="1">
              <a:solidFill>
                <a:srgbClr val="13538A"/>
              </a:solidFill>
              <a:latin typeface="Raleway 1 Bold"/>
              <a:ea typeface="Raleway 1 Bold"/>
              <a:cs typeface="Raleway 1 Bold"/>
              <a:sym typeface="Raleway 1 Bold"/>
            </a:endParaRPr>
          </a:p>
          <a:p>
            <a:pPr marL="644670" lvl="1" indent="-322335" algn="l">
              <a:lnSpc>
                <a:spcPts val="3583"/>
              </a:lnSpc>
              <a:buFont typeface="Arial"/>
              <a:buChar char="•"/>
            </a:pPr>
            <a:r>
              <a:rPr lang="en-US" sz="2985" b="1">
                <a:solidFill>
                  <a:srgbClr val="13538A"/>
                </a:solidFill>
                <a:latin typeface="Raleway 1 Bold"/>
                <a:ea typeface="Raleway 1 Bold"/>
                <a:cs typeface="Raleway 1 Bold"/>
                <a:sym typeface="Raleway 1 Bold"/>
              </a:rPr>
              <a:t>Каалаган формада берилиши мүмкүн</a:t>
            </a:r>
          </a:p>
          <a:p>
            <a:pPr algn="l">
              <a:lnSpc>
                <a:spcPts val="3583"/>
              </a:lnSpc>
            </a:pPr>
            <a:endParaRPr lang="en-US" sz="2985" b="1">
              <a:solidFill>
                <a:srgbClr val="13538A"/>
              </a:solidFill>
              <a:latin typeface="Raleway 1 Bold"/>
              <a:ea typeface="Raleway 1 Bold"/>
              <a:cs typeface="Raleway 1 Bold"/>
              <a:sym typeface="Raleway 1 Bold"/>
            </a:endParaRPr>
          </a:p>
          <a:p>
            <a:pPr marL="644670" lvl="1" indent="-322335" algn="l">
              <a:lnSpc>
                <a:spcPts val="3583"/>
              </a:lnSpc>
              <a:buFont typeface="Arial"/>
              <a:buChar char="•"/>
            </a:pPr>
            <a:r>
              <a:rPr lang="en-US" sz="2985" b="1">
                <a:solidFill>
                  <a:srgbClr val="13538A"/>
                </a:solidFill>
                <a:latin typeface="Raleway 1 Bold"/>
                <a:ea typeface="Raleway 1 Bold"/>
                <a:cs typeface="Raleway 1 Bold"/>
                <a:sym typeface="Raleway 1 Bold"/>
              </a:rPr>
              <a:t>Негизги шарт — анын алынгандыгын тастыктоо мүмкүнчүлүгүнүн болушу</a:t>
            </a:r>
          </a:p>
        </p:txBody>
      </p:sp>
      <p:sp>
        <p:nvSpPr>
          <p:cNvPr id="13" name="TextBox 13"/>
          <p:cNvSpPr txBox="1"/>
          <p:nvPr/>
        </p:nvSpPr>
        <p:spPr>
          <a:xfrm>
            <a:off x="4404041" y="8392526"/>
            <a:ext cx="10012965" cy="967484"/>
          </a:xfrm>
          <a:prstGeom prst="rect">
            <a:avLst/>
          </a:prstGeom>
        </p:spPr>
        <p:txBody>
          <a:bodyPr lIns="0" tIns="0" rIns="0" bIns="0" rtlCol="0" anchor="t">
            <a:spAutoFit/>
          </a:bodyPr>
          <a:lstStyle/>
          <a:p>
            <a:pPr algn="ctr">
              <a:lnSpc>
                <a:spcPts val="3875"/>
              </a:lnSpc>
            </a:pPr>
            <a:r>
              <a:rPr lang="en-US" sz="2914" b="1">
                <a:solidFill>
                  <a:srgbClr val="FF3131"/>
                </a:solidFill>
                <a:latin typeface="Raleway 1 Bold"/>
                <a:ea typeface="Raleway 1 Bold"/>
                <a:cs typeface="Raleway 1 Bold"/>
                <a:sym typeface="Raleway 1 Bold"/>
              </a:rPr>
              <a:t>📌 Жеке дайындарды иштеп чыгууга макулдук башка мыйзамдуу негиздер жок учурда гана талап кылынат</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1818</Words>
  <Application>Microsoft Office PowerPoint</Application>
  <PresentationFormat>Произвольный</PresentationFormat>
  <Paragraphs>287</Paragraphs>
  <Slides>39</Slides>
  <Notes>0</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39</vt:i4>
      </vt:variant>
    </vt:vector>
  </HeadingPairs>
  <TitlesOfParts>
    <vt:vector size="54" baseType="lpstr">
      <vt:lpstr>Noto Sans Bold</vt:lpstr>
      <vt:lpstr>Caveat Bold</vt:lpstr>
      <vt:lpstr>Raleway 2 Bold</vt:lpstr>
      <vt:lpstr>Open Sans Bold</vt:lpstr>
      <vt:lpstr>Century Gothic Paneuropean Bold</vt:lpstr>
      <vt:lpstr>Century Gothic Paneuropean Italics</vt:lpstr>
      <vt:lpstr>Calibri</vt:lpstr>
      <vt:lpstr>Lora Bold</vt:lpstr>
      <vt:lpstr>Arial</vt:lpstr>
      <vt:lpstr>Century Gothic Paneuropean Bold Italics</vt:lpstr>
      <vt:lpstr>League Spartan</vt:lpstr>
      <vt:lpstr>Raleway 1 Bold</vt:lpstr>
      <vt:lpstr>Raleway 1 Bold Italics</vt:lpstr>
      <vt:lpstr>Century Gothic Paneuropean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Для EGA</dc:title>
  <dc:creator>HP</dc:creator>
  <cp:lastModifiedBy>HP</cp:lastModifiedBy>
  <cp:revision>1</cp:revision>
  <dcterms:created xsi:type="dcterms:W3CDTF">2006-08-16T00:00:00Z</dcterms:created>
  <dcterms:modified xsi:type="dcterms:W3CDTF">2026-06-03T04:52:09Z</dcterms:modified>
  <dc:identifier>DAHJkS08Gy8</dc:identifier>
</cp:coreProperties>
</file>